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309" r:id="rId2"/>
  </p:sldIdLst>
  <p:sldSz cx="493776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Cambria Math" panose="02040503050406030204" pitchFamily="18" charset="0"/>
      <p:regular r:id="rId10"/>
    </p:embeddedFon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Lato" panose="020B0604020202020204" charset="0"/>
      <p:regular r:id="rId15"/>
      <p:bold r:id="rId16"/>
      <p:italic r:id="rId17"/>
      <p:boldItalic r:id="rId18"/>
    </p:embeddedFont>
    <p:embeddedFont>
      <p:font typeface="Lato Thin" panose="020B0604020202020204" charset="0"/>
      <p:regular r:id="rId19"/>
    </p:embeddedFont>
    <p:embeddedFont>
      <p:font typeface="Segoe UI" panose="020B0502040204020203" pitchFamily="34" charset="0"/>
      <p:regular r:id="rId20"/>
      <p:bold r:id="rId21"/>
      <p:italic r:id="rId22"/>
      <p:boldItalic r:id="rId23"/>
    </p:embeddedFont>
    <p:embeddedFont>
      <p:font typeface="Segoe UI Black" panose="020B0A02040204020203" pitchFamily="34" charset="0"/>
      <p:bold r:id="rId24"/>
      <p:bold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52" userDrawn="1">
          <p15:clr>
            <a:srgbClr val="A4A3A4"/>
          </p15:clr>
        </p15:guide>
        <p15:guide id="3" pos="2712" userDrawn="1">
          <p15:clr>
            <a:srgbClr val="A4A3A4"/>
          </p15:clr>
        </p15:guide>
        <p15:guide id="6" orient="horz" pos="1104" userDrawn="1">
          <p15:clr>
            <a:srgbClr val="A4A3A4"/>
          </p15:clr>
        </p15:guide>
        <p15:guide id="7" pos="5304" userDrawn="1">
          <p15:clr>
            <a:srgbClr val="A4A3A4"/>
          </p15:clr>
        </p15:guide>
        <p15:guide id="8" pos="10536" userDrawn="1">
          <p15:clr>
            <a:srgbClr val="5ACBF0"/>
          </p15:clr>
        </p15:guide>
        <p15:guide id="9" pos="7896" userDrawn="1">
          <p15:clr>
            <a:srgbClr val="A4A3A4"/>
          </p15:clr>
        </p15:guide>
        <p15:guide id="10" pos="13104" userDrawn="1">
          <p15:clr>
            <a:srgbClr val="A4A3A4"/>
          </p15:clr>
        </p15:guide>
        <p15:guide id="11" pos="18168" userDrawn="1">
          <p15:clr>
            <a:srgbClr val="A4A3A4"/>
          </p15:clr>
        </p15:guide>
        <p15:guide id="12" pos="20836" userDrawn="1">
          <p15:clr>
            <a:srgbClr val="A4A3A4"/>
          </p15:clr>
        </p15:guide>
        <p15:guide id="13" pos="23328" userDrawn="1">
          <p15:clr>
            <a:srgbClr val="A4A3A4"/>
          </p15:clr>
        </p15:guide>
        <p15:guide id="14" pos="25944" userDrawn="1">
          <p15:clr>
            <a:srgbClr val="A4A3A4"/>
          </p15:clr>
        </p15:guide>
        <p15:guide id="15" pos="28440" userDrawn="1">
          <p15:clr>
            <a:srgbClr val="A4A3A4"/>
          </p15:clr>
        </p15:guide>
        <p15:guide id="16" orient="horz" pos="200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ique Divine" initials="UD" lastIdx="1" clrIdx="0">
    <p:extLst>
      <p:ext uri="{19B8F6BF-5375-455C-9EA6-DF929625EA0E}">
        <p15:presenceInfo xmlns:p15="http://schemas.microsoft.com/office/powerpoint/2012/main" userId="43db8cfaa2b50ff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80DBFF"/>
    <a:srgbClr val="C0EDFF"/>
    <a:srgbClr val="FBFBFB"/>
    <a:srgbClr val="648767"/>
    <a:srgbClr val="6B6B6B"/>
    <a:srgbClr val="EA9999"/>
    <a:srgbClr val="19535D"/>
    <a:srgbClr val="E1F1F4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02EE34-0B0A-407A-AFFE-5160B5EE76F0}" v="1597" dt="2021-04-19T02:04:00.1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86427" autoAdjust="0"/>
  </p:normalViewPr>
  <p:slideViewPr>
    <p:cSldViewPr snapToGrid="0" showGuides="1">
      <p:cViewPr>
        <p:scale>
          <a:sx n="23" d="100"/>
          <a:sy n="23" d="100"/>
        </p:scale>
        <p:origin x="1092" y="24"/>
      </p:cViewPr>
      <p:guideLst>
        <p:guide pos="15552"/>
        <p:guide pos="2712"/>
        <p:guide orient="horz" pos="1104"/>
        <p:guide pos="5304"/>
        <p:guide pos="10536"/>
        <p:guide pos="7896"/>
        <p:guide pos="13104"/>
        <p:guide pos="18168"/>
        <p:guide pos="20836"/>
        <p:guide pos="23328"/>
        <p:guide pos="25944"/>
        <p:guide pos="28440"/>
        <p:guide orient="horz" pos="200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26" Type="http://schemas.openxmlformats.org/officeDocument/2006/relationships/commentAuthors" Target="commentAuthors.xml"/><Relationship Id="rId3" Type="http://schemas.openxmlformats.org/officeDocument/2006/relationships/notesMaster" Target="notesMasters/notesMaster1.xml"/><Relationship Id="rId21" Type="http://schemas.openxmlformats.org/officeDocument/2006/relationships/font" Target="fonts/font18.fntdata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5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font" Target="fonts/font21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font" Target="fonts/font20.fntdata"/><Relationship Id="rId28" Type="http://schemas.openxmlformats.org/officeDocument/2006/relationships/viewProps" Target="viewProps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31" Type="http://schemas.microsoft.com/office/2015/10/relationships/revisionInfo" Target="revisionInfo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font" Target="fonts/font1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23-Apr-21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69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23-Apr-21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23-Apr-21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23-Apr-21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23-Apr-21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23-Apr-21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23-Apr-21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23-Apr-21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23-Apr-21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23-Apr-21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23-Apr-21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23-Apr-21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23-Apr-21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26" Type="http://schemas.openxmlformats.org/officeDocument/2006/relationships/image" Target="../media/image15.png"/><Relationship Id="rId21" Type="http://schemas.openxmlformats.org/officeDocument/2006/relationships/image" Target="../media/image10.png"/><Relationship Id="rId34" Type="http://schemas.openxmlformats.org/officeDocument/2006/relationships/hyperlink" Target="https://github.com/eskalnes/RL_memory" TargetMode="External"/><Relationship Id="rId7" Type="http://schemas.openxmlformats.org/officeDocument/2006/relationships/hyperlink" Target="https://www.github.com/MishaLaskin/curl" TargetMode="Externa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5" Type="http://schemas.openxmlformats.org/officeDocument/2006/relationships/image" Target="../media/image14.png"/><Relationship Id="rId3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roceedings.mlr.press/v119/laskin20a/laskin20a.pdf" TargetMode="External"/><Relationship Id="rId11" Type="http://schemas.openxmlformats.org/officeDocument/2006/relationships/hyperlink" Target="https://github.com/teslacool/m-curl" TargetMode="External"/><Relationship Id="rId24" Type="http://schemas.openxmlformats.org/officeDocument/2006/relationships/image" Target="../media/image13.png"/><Relationship Id="rId32" Type="http://schemas.openxmlformats.org/officeDocument/2006/relationships/image" Target="../media/image21.png"/><Relationship Id="rId37" Type="http://schemas.openxmlformats.org/officeDocument/2006/relationships/image" Target="../media/image25.png"/><Relationship Id="rId5" Type="http://schemas.openxmlformats.org/officeDocument/2006/relationships/hyperlink" Target="https://www.datascienceassn.org/sites/default/files/Human-level%20Control%20Through%20Deep%20Reinforcement%20Learning.pdf" TargetMode="External"/><Relationship Id="rId15" Type="http://schemas.openxmlformats.org/officeDocument/2006/relationships/image" Target="../media/image4.png"/><Relationship Id="rId23" Type="http://schemas.openxmlformats.org/officeDocument/2006/relationships/image" Target="../media/image12.png"/><Relationship Id="rId28" Type="http://schemas.openxmlformats.org/officeDocument/2006/relationships/image" Target="../media/image17.png"/><Relationship Id="rId36" Type="http://schemas.openxmlformats.org/officeDocument/2006/relationships/image" Target="../media/image24.png"/><Relationship Id="rId10" Type="http://schemas.openxmlformats.org/officeDocument/2006/relationships/hyperlink" Target="https://arxiv.org/pdf/2010.07470.pdf" TargetMode="External"/><Relationship Id="rId19" Type="http://schemas.openxmlformats.org/officeDocument/2006/relationships/image" Target="../media/image8.png"/><Relationship Id="rId31" Type="http://schemas.openxmlformats.org/officeDocument/2006/relationships/image" Target="../media/image20.png"/><Relationship Id="rId4" Type="http://schemas.openxmlformats.org/officeDocument/2006/relationships/hyperlink" Target="https://arxiv.org/pdf/1810.04805.pdf&amp;usg=ALkJrhhzxlCL6yTht2BRmH9atgvKFxHsxQ" TargetMode="External"/><Relationship Id="rId9" Type="http://schemas.openxmlformats.org/officeDocument/2006/relationships/hyperlink" Target="https://arxiv.org/pdf/1807.03748.pdf?fbclid=IwAR2G_jEkb54YSIvN0uY7JbW9kfhogUq9KhKrmHuXPi34KYOE8L5LD1RGPTo" TargetMode="External"/><Relationship Id="rId14" Type="http://schemas.openxmlformats.org/officeDocument/2006/relationships/image" Target="../media/image3.png"/><Relationship Id="rId22" Type="http://schemas.openxmlformats.org/officeDocument/2006/relationships/image" Target="../media/image11.png"/><Relationship Id="rId27" Type="http://schemas.openxmlformats.org/officeDocument/2006/relationships/image" Target="../media/image16.png"/><Relationship Id="rId30" Type="http://schemas.openxmlformats.org/officeDocument/2006/relationships/image" Target="../media/image19.png"/><Relationship Id="rId35" Type="http://schemas.openxmlformats.org/officeDocument/2006/relationships/image" Target="../media/image23.png"/><Relationship Id="rId8" Type="http://schemas.openxmlformats.org/officeDocument/2006/relationships/hyperlink" Target="http://proceedings.mlr.press/v48/oh16.pdf" TargetMode="External"/><Relationship Id="rId3" Type="http://schemas.openxmlformats.org/officeDocument/2006/relationships/hyperlink" Target="http://proceedings.mlr.press/v119/chen20j/chen20j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65AC5E3-B9E2-493C-A37C-B830D21CE8B1}"/>
              </a:ext>
            </a:extLst>
          </p:cNvPr>
          <p:cNvSpPr/>
          <p:nvPr/>
        </p:nvSpPr>
        <p:spPr>
          <a:xfrm>
            <a:off x="38847679" y="22565563"/>
            <a:ext cx="10529922" cy="10352837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AB02B3-FF6D-4ED8-9042-A3C19D418301}"/>
              </a:ext>
            </a:extLst>
          </p:cNvPr>
          <p:cNvSpPr/>
          <p:nvPr/>
        </p:nvSpPr>
        <p:spPr>
          <a:xfrm>
            <a:off x="14500408" y="1626504"/>
            <a:ext cx="18986187" cy="57165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76E88D-576A-402A-B2C7-5209071C12AC}"/>
              </a:ext>
            </a:extLst>
          </p:cNvPr>
          <p:cNvSpPr txBox="1"/>
          <p:nvPr/>
        </p:nvSpPr>
        <p:spPr>
          <a:xfrm>
            <a:off x="14271275" y="13284362"/>
            <a:ext cx="97913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rgbClr val="19535D"/>
                </a:solidFill>
                <a:latin typeface="Lato" panose="020B0604020202020204" charset="0"/>
              </a:rPr>
              <a:t>Methods</a:t>
            </a:r>
            <a:endParaRPr lang="en-US" sz="6600" b="1" dirty="0">
              <a:solidFill>
                <a:srgbClr val="19535D"/>
              </a:solidFill>
              <a:latin typeface="Lato" panose="020B060402020202020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CDDE8C-1D07-48A9-9EDD-8C54D4D71973}"/>
              </a:ext>
            </a:extLst>
          </p:cNvPr>
          <p:cNvSpPr txBox="1"/>
          <p:nvPr/>
        </p:nvSpPr>
        <p:spPr>
          <a:xfrm>
            <a:off x="14553075" y="350898"/>
            <a:ext cx="163299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19535D"/>
                </a:solidFill>
                <a:latin typeface="Lato" panose="020B0604020202020204" charset="0"/>
              </a:rPr>
              <a:t>Self-Supervised Pre-training (Background)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0CE0073-B619-43AB-8A74-FCCCE88AF0BF}"/>
              </a:ext>
            </a:extLst>
          </p:cNvPr>
          <p:cNvGrpSpPr/>
          <p:nvPr/>
        </p:nvGrpSpPr>
        <p:grpSpPr>
          <a:xfrm>
            <a:off x="35629783" y="406041"/>
            <a:ext cx="13472156" cy="11751644"/>
            <a:chOff x="31963928" y="25340170"/>
            <a:chExt cx="13761812" cy="1115771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95501B0-DAEA-497F-BC51-C5D31EFE26F6}"/>
                </a:ext>
              </a:extLst>
            </p:cNvPr>
            <p:cNvSpPr txBox="1"/>
            <p:nvPr/>
          </p:nvSpPr>
          <p:spPr>
            <a:xfrm>
              <a:off x="32042233" y="25340170"/>
              <a:ext cx="9518073" cy="1051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dirty="0">
                  <a:solidFill>
                    <a:srgbClr val="19535D"/>
                  </a:solidFill>
                  <a:latin typeface="Lato" panose="020B0604020202020204" charset="0"/>
                </a:rPr>
                <a:t>References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88EE781-2D50-4405-929F-8D592A928303}"/>
                </a:ext>
              </a:extLst>
            </p:cNvPr>
            <p:cNvSpPr txBox="1"/>
            <p:nvPr/>
          </p:nvSpPr>
          <p:spPr>
            <a:xfrm>
              <a:off x="31963928" y="26591576"/>
              <a:ext cx="13761812" cy="9906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</a:rPr>
                <a:t>Chen et al. (2020). A simple framework for contrastive learning of visual representations. </a:t>
              </a:r>
              <a:r>
                <a:rPr lang="en-US" sz="3200" i="1" dirty="0">
                  <a:latin typeface="Segoe UI" panose="020B0502040204020203" pitchFamily="34" charset="0"/>
                  <a:cs typeface="Segoe UI" panose="020B0502040204020203" pitchFamily="34" charset="0"/>
                </a:rPr>
                <a:t>In International conference on machine learning</a:t>
              </a:r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</a:rPr>
                <a:t> (pp. 1597-1607). PMLR. </a:t>
              </a:r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  <a:hlinkClick r:id="rId3"/>
                </a:rPr>
                <a:t>[pdf]</a:t>
              </a:r>
              <a:endParaRPr 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</a:rPr>
                <a:t>Devlin et al. (2018). BERT: Pre-training of deep bidirectional transformers for language understanding. </a:t>
              </a:r>
              <a:r>
                <a:rPr lang="en-US" sz="3200" i="1" dirty="0">
                  <a:latin typeface="Segoe UI" panose="020B0502040204020203" pitchFamily="34" charset="0"/>
                  <a:cs typeface="Segoe UI" panose="020B0502040204020203" pitchFamily="34" charset="0"/>
                </a:rPr>
                <a:t>arXiv preprint arXiv:1810.04805</a:t>
              </a:r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</a:rPr>
                <a:t>. </a:t>
              </a:r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  <a:hlinkClick r:id="rId4"/>
                </a:rPr>
                <a:t>[pdf]</a:t>
              </a:r>
              <a:endParaRPr 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</a:rPr>
                <a:t>Hessel et al. (2018). Rainbow: Combining improvements in deep reinforcement learning. In </a:t>
              </a:r>
              <a:r>
                <a:rPr lang="en-US" sz="3200" i="1" dirty="0">
                  <a:latin typeface="Segoe UI" panose="020B0502040204020203" pitchFamily="34" charset="0"/>
                  <a:cs typeface="Segoe UI" panose="020B0502040204020203" pitchFamily="34" charset="0"/>
                </a:rPr>
                <a:t>Proceedings of the AAAI Conference on Artificial Intelligence</a:t>
              </a:r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</a:rPr>
                <a:t> (Vol. 32, No. 1).</a:t>
              </a:r>
            </a:p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en-US" sz="3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Mnih</a:t>
              </a:r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</a:rPr>
                <a:t> et al. (2015). Human-level control through deep reinforcement learning. </a:t>
              </a:r>
              <a:r>
                <a:rPr lang="en-US" sz="3200" i="1" dirty="0">
                  <a:latin typeface="Segoe UI" panose="020B0502040204020203" pitchFamily="34" charset="0"/>
                  <a:cs typeface="Segoe UI" panose="020B0502040204020203" pitchFamily="34" charset="0"/>
                </a:rPr>
                <a:t>Nature</a:t>
              </a:r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</a:rPr>
                <a:t>, 518(7540), 529-533. </a:t>
              </a:r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  <a:hlinkClick r:id="rId5"/>
                </a:rPr>
                <a:t>[pdf]</a:t>
              </a:r>
              <a:endParaRPr 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</a:rPr>
                <a:t>Srinivas et al. (2020). CURL: Contrastive unsupervised representations for reinforcement learning. In </a:t>
              </a:r>
              <a:r>
                <a:rPr lang="en-US" sz="3200" i="1" dirty="0">
                  <a:latin typeface="Segoe UI" panose="020B0502040204020203" pitchFamily="34" charset="0"/>
                  <a:cs typeface="Segoe UI" panose="020B0502040204020203" pitchFamily="34" charset="0"/>
                </a:rPr>
                <a:t>International Conference on Machine Learning</a:t>
              </a:r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</a:rPr>
                <a:t> (pp. 5639-5650). PMLR. </a:t>
              </a:r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  <a:hlinkClick r:id="rId6"/>
                </a:rPr>
                <a:t>[pdf]</a:t>
              </a:r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  <a:hlinkClick r:id="rId7"/>
                </a:rPr>
                <a:t>[code]</a:t>
              </a:r>
              <a:endParaRPr 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</a:rPr>
                <a:t>Oh et al. (2016). Control of memory, active perception, and action in Minecraft. In </a:t>
              </a:r>
              <a:r>
                <a:rPr lang="en-US" sz="3200" i="1" dirty="0">
                  <a:latin typeface="Segoe UI" panose="020B0502040204020203" pitchFamily="34" charset="0"/>
                  <a:cs typeface="Segoe UI" panose="020B0502040204020203" pitchFamily="34" charset="0"/>
                </a:rPr>
                <a:t>International Conference on Machine Learning</a:t>
              </a:r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</a:rPr>
                <a:t> (pp. 2790-2799). PMLR. </a:t>
              </a:r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  <a:hlinkClick r:id="rId8"/>
                </a:rPr>
                <a:t>[pdf]</a:t>
              </a:r>
              <a:endParaRPr 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</a:rPr>
                <a:t>Oord et al. (2018). Representation learning with contrastive predictive coding. </a:t>
              </a:r>
              <a:r>
                <a:rPr lang="en-US" sz="3200" i="1" dirty="0">
                  <a:latin typeface="Segoe UI" panose="020B0502040204020203" pitchFamily="34" charset="0"/>
                  <a:cs typeface="Segoe UI" panose="020B0502040204020203" pitchFamily="34" charset="0"/>
                </a:rPr>
                <a:t>arXiv preprint arXiv:1807.03748</a:t>
              </a:r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</a:rPr>
                <a:t>. </a:t>
              </a:r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  <a:hlinkClick r:id="rId9"/>
                </a:rPr>
                <a:t>[pdf]</a:t>
              </a:r>
              <a:endParaRPr 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</a:rPr>
                <a:t>Zhu et al. (2020). Masked Contrastive Representation Learning for Reinforcement Learning. </a:t>
              </a:r>
              <a:r>
                <a:rPr lang="en-US" sz="3200" i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arXiv</a:t>
              </a:r>
              <a:r>
                <a:rPr lang="en-US" sz="3200" i="1" dirty="0">
                  <a:latin typeface="Segoe UI" panose="020B0502040204020203" pitchFamily="34" charset="0"/>
                  <a:cs typeface="Segoe UI" panose="020B0502040204020203" pitchFamily="34" charset="0"/>
                </a:rPr>
                <a:t> preprint arXiv:2010.07470</a:t>
              </a:r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</a:rPr>
                <a:t>. </a:t>
              </a:r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  <a:hlinkClick r:id="rId10"/>
                </a:rPr>
                <a:t>[pdf]</a:t>
              </a:r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  <a:hlinkClick r:id="rId11"/>
                </a:rPr>
                <a:t>[code]</a:t>
              </a:r>
              <a:endParaRPr lang="en-US" sz="3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6FDAE4-AAFC-4C0E-A39A-3CCDA67EC2DA}"/>
              </a:ext>
            </a:extLst>
          </p:cNvPr>
          <p:cNvGrpSpPr/>
          <p:nvPr/>
        </p:nvGrpSpPr>
        <p:grpSpPr>
          <a:xfrm>
            <a:off x="-43741" y="0"/>
            <a:ext cx="14149546" cy="32918400"/>
            <a:chOff x="-38457" y="-9315"/>
            <a:chExt cx="14149546" cy="3291840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A0B7BB7-9D02-4ED1-B27F-5504CE765B4A}"/>
                </a:ext>
              </a:extLst>
            </p:cNvPr>
            <p:cNvGrpSpPr/>
            <p:nvPr/>
          </p:nvGrpSpPr>
          <p:grpSpPr>
            <a:xfrm>
              <a:off x="-38457" y="-9315"/>
              <a:ext cx="14149546" cy="32918400"/>
              <a:chOff x="0" y="0"/>
              <a:chExt cx="14149546" cy="329184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E03C34-F3CB-4D7E-BED6-4912BED00063}"/>
                  </a:ext>
                </a:extLst>
              </p:cNvPr>
              <p:cNvSpPr/>
              <p:nvPr/>
            </p:nvSpPr>
            <p:spPr>
              <a:xfrm>
                <a:off x="0" y="0"/>
                <a:ext cx="14149546" cy="32918400"/>
              </a:xfrm>
              <a:prstGeom prst="rect">
                <a:avLst/>
              </a:prstGeom>
              <a:solidFill>
                <a:srgbClr val="2E2E2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1CC5781-849A-48F8-8E69-2194DF44CDCA}"/>
                  </a:ext>
                </a:extLst>
              </p:cNvPr>
              <p:cNvGrpSpPr/>
              <p:nvPr/>
            </p:nvGrpSpPr>
            <p:grpSpPr>
              <a:xfrm>
                <a:off x="357809" y="350898"/>
                <a:ext cx="13505140" cy="12872584"/>
                <a:chOff x="357809" y="350898"/>
                <a:chExt cx="13505140" cy="12872584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331600C-5D44-4BE7-8500-7C17A936BFE4}"/>
                    </a:ext>
                  </a:extLst>
                </p:cNvPr>
                <p:cNvSpPr txBox="1"/>
                <p:nvPr/>
              </p:nvSpPr>
              <p:spPr>
                <a:xfrm>
                  <a:off x="357809" y="350898"/>
                  <a:ext cx="13505140" cy="10710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" panose="020B0502040204020203" pitchFamily="34" charset="0"/>
                    </a:rPr>
                    <a:t>Transformer-Assisted Representation Learning for Deep Reinforcement Learning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405B1EB-8B51-46BF-BDA0-D62F19D36B94}"/>
                    </a:ext>
                  </a:extLst>
                </p:cNvPr>
                <p:cNvSpPr txBox="1"/>
                <p:nvPr/>
              </p:nvSpPr>
              <p:spPr>
                <a:xfrm>
                  <a:off x="389424" y="11161379"/>
                  <a:ext cx="12694024" cy="2062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Segoe UI Black" panose="020B0A02040204020203" pitchFamily="34" charset="0"/>
                      <a:cs typeface="Segoe UI" panose="020B0502040204020203" pitchFamily="34" charset="0"/>
                    </a:rPr>
                    <a:t>Unique Divine </a:t>
                  </a:r>
                  <a:r>
                    <a:rPr lang="en-US" sz="3200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Segoe UI Black" panose="020B0A02040204020203" pitchFamily="34" charset="0"/>
                      <a:cs typeface="Segoe UI" panose="020B0502040204020203" pitchFamily="34" charset="0"/>
                    </a:rPr>
                    <a:t>(u.divine@columbia.edu), </a:t>
                  </a:r>
                </a:p>
                <a:p>
                  <a:r>
                    <a:rPr lang="en-US" sz="32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Segoe UI Black" panose="020B0A02040204020203" pitchFamily="34" charset="0"/>
                      <a:cs typeface="Segoe UI" panose="020B0502040204020203" pitchFamily="34" charset="0"/>
                    </a:rPr>
                    <a:t>Erik Skalnes</a:t>
                  </a:r>
                  <a:r>
                    <a:rPr lang="en-US" sz="3200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Segoe UI Black" panose="020B0A02040204020203" pitchFamily="34" charset="0"/>
                      <a:cs typeface="Segoe UI" panose="020B0502040204020203" pitchFamily="34" charset="0"/>
                    </a:rPr>
                    <a:t> (eas2301@columbia.edu) </a:t>
                  </a:r>
                </a:p>
                <a:p>
                  <a:endParaRPr lang="en-US" sz="3200" b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  <a:p>
                  <a:r>
                    <a:rPr lang="en-US" sz="32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Segoe UI Black" panose="020B0A02040204020203" pitchFamily="34" charset="0"/>
                      <a:cs typeface="Segoe UI" panose="020B0502040204020203" pitchFamily="34" charset="0"/>
                    </a:rPr>
                    <a:t>Columbia University</a:t>
                  </a:r>
                </a:p>
              </p:txBody>
            </p:sp>
          </p:grp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973C8A-C519-48F5-89D8-0A18EE1F00A2}"/>
                </a:ext>
              </a:extLst>
            </p:cNvPr>
            <p:cNvSpPr/>
            <p:nvPr/>
          </p:nvSpPr>
          <p:spPr>
            <a:xfrm>
              <a:off x="319351" y="13348882"/>
              <a:ext cx="13417555" cy="10474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F269FEC-B7E7-4962-B623-CB9D9D6E157C}"/>
                  </a:ext>
                </a:extLst>
              </p:cNvPr>
              <p:cNvSpPr txBox="1"/>
              <p:nvPr/>
            </p:nvSpPr>
            <p:spPr>
              <a:xfrm>
                <a:off x="26652989" y="22301342"/>
                <a:ext cx="11851678" cy="6428491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Methods Key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(ConvNet): The RL encoder. Also, the query 	encoder for contrastive learning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40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(ConvNet): The key encoder for contrastive 	learning. Uses the same architecture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40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but has 	different parameters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4000" dirty="0" smtClean="0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λ</m:t>
                    </m:r>
                  </m:oMath>
                </a14:m>
                <a:r>
                  <a:rPr lang="en-US" sz="40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40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K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4000" i="1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𝑀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: Hyperparameters </a:t>
                </a:r>
              </a:p>
              <a:p>
                <a:r>
                  <a:rPr lang="en-US" sz="40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𝜑 (Transformer): Encodes masked inputs sequences</a:t>
                </a:r>
              </a:p>
              <a:p>
                <a:r>
                  <a:rPr lang="en-US" sz="40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𝜔 (NN module): Parameters for the learnable policy 	or action value functions. Used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4000" i="1" dirty="0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pt-BR" sz="4000" dirty="0"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ℒ</m:t>
                        </m:r>
                      </m:e>
                      <m:sub>
                        <m:r>
                          <a:rPr lang="en-US" sz="4000" b="0" i="1" dirty="0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𝑅𝐿</m:t>
                        </m:r>
                      </m:sub>
                    </m:sSub>
                  </m:oMath>
                </a14:m>
                <a:r>
                  <a:rPr lang="en-US" sz="40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F269FEC-B7E7-4962-B623-CB9D9D6E1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2989" y="22301342"/>
                <a:ext cx="11851678" cy="6428491"/>
              </a:xfrm>
              <a:prstGeom prst="rect">
                <a:avLst/>
              </a:prstGeom>
              <a:blipFill>
                <a:blip r:embed="rId12"/>
                <a:stretch>
                  <a:fillRect l="-2261" t="-2081" r="-2004" b="-2933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78" name="Group 3077">
            <a:extLst>
              <a:ext uri="{FF2B5EF4-FFF2-40B4-BE49-F238E27FC236}">
                <a16:creationId xmlns:a16="http://schemas.microsoft.com/office/drawing/2014/main" id="{6074D6D7-B3BD-4A47-B965-2BD2E84FD601}"/>
              </a:ext>
            </a:extLst>
          </p:cNvPr>
          <p:cNvGrpSpPr/>
          <p:nvPr/>
        </p:nvGrpSpPr>
        <p:grpSpPr>
          <a:xfrm>
            <a:off x="14897459" y="1560826"/>
            <a:ext cx="15626265" cy="4785176"/>
            <a:chOff x="14897459" y="1560826"/>
            <a:chExt cx="15626265" cy="47851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05580D-71CE-42D4-8A22-B739F70327E5}"/>
                </a:ext>
              </a:extLst>
            </p:cNvPr>
            <p:cNvSpPr txBox="1"/>
            <p:nvPr/>
          </p:nvSpPr>
          <p:spPr>
            <a:xfrm>
              <a:off x="14897459" y="1560826"/>
              <a:ext cx="15626265" cy="28007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(BERT) Bidirectional Encoder Representations for Transformers </a:t>
              </a:r>
            </a:p>
            <a:p>
              <a:pPr marL="1028700" lvl="1" indent="-571500">
                <a:buFont typeface="Courier New" panose="02070309020205020404" pitchFamily="49" charset="0"/>
                <a:buChar char="o"/>
              </a:pPr>
              <a:r>
                <a:rPr lang="en-US" sz="4400" dirty="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Trained with “masked language model” objective: </a:t>
              </a:r>
              <a:r>
                <a:rPr lang="en-US" sz="4400" b="1" dirty="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Mask some percentage of the input</a:t>
              </a:r>
              <a:r>
                <a:rPr lang="en-US" sz="4400" dirty="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sequence and </a:t>
              </a:r>
              <a:r>
                <a:rPr lang="en-US" sz="4400" b="1" dirty="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predict the masked elements</a:t>
              </a:r>
              <a:r>
                <a:rPr lang="en-US" sz="4400" dirty="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. 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109A28D-499C-41B4-9569-052D6FC63EA2}"/>
                </a:ext>
              </a:extLst>
            </p:cNvPr>
            <p:cNvGrpSpPr/>
            <p:nvPr/>
          </p:nvGrpSpPr>
          <p:grpSpPr>
            <a:xfrm>
              <a:off x="16248993" y="3969455"/>
              <a:ext cx="12782101" cy="2376547"/>
              <a:chOff x="16307834" y="4868962"/>
              <a:chExt cx="12782101" cy="2376547"/>
            </a:xfrm>
          </p:grpSpPr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8ECE35B7-B1A5-4222-817E-329FC3E0E9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21458" y="4868962"/>
                <a:ext cx="1427968" cy="23765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0EB88F8-7513-417D-8D2E-DFDD771C8F8A}"/>
                  </a:ext>
                </a:extLst>
              </p:cNvPr>
              <p:cNvSpPr txBox="1"/>
              <p:nvPr/>
            </p:nvSpPr>
            <p:spPr>
              <a:xfrm>
                <a:off x="16307834" y="5840118"/>
                <a:ext cx="663705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“You only </a:t>
                </a:r>
                <a:r>
                  <a:rPr lang="en-US" sz="4800" dirty="0">
                    <a:solidFill>
                      <a:srgbClr val="92D050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[mask]</a:t>
                </a:r>
                <a:r>
                  <a:rPr lang="en-US" sz="48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once.”</a:t>
                </a: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F55122B-CE35-4E39-B343-A324780979F0}"/>
                  </a:ext>
                </a:extLst>
              </p:cNvPr>
              <p:cNvCxnSpPr/>
              <p:nvPr/>
            </p:nvCxnSpPr>
            <p:spPr>
              <a:xfrm>
                <a:off x="22860359" y="6255617"/>
                <a:ext cx="126109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6B98492F-DC7E-4B0D-A69E-E12133C16EE7}"/>
                  </a:ext>
                </a:extLst>
              </p:cNvPr>
              <p:cNvCxnSpPr/>
              <p:nvPr/>
            </p:nvCxnSpPr>
            <p:spPr>
              <a:xfrm>
                <a:off x="25651595" y="6255617"/>
                <a:ext cx="126109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5677466-3F48-4319-97EE-0FF6EA64F851}"/>
                  </a:ext>
                </a:extLst>
              </p:cNvPr>
              <p:cNvSpPr txBox="1"/>
              <p:nvPr/>
            </p:nvSpPr>
            <p:spPr>
              <a:xfrm>
                <a:off x="27176697" y="5840118"/>
                <a:ext cx="191323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“</a:t>
                </a:r>
                <a:r>
                  <a:rPr lang="en-US" sz="4800" dirty="0">
                    <a:solidFill>
                      <a:srgbClr val="8DC63F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live</a:t>
                </a:r>
                <a:r>
                  <a:rPr lang="en-US" sz="48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”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A3E27C1-81FF-45D5-9FAB-62924A7AEFC8}"/>
                  </a:ext>
                </a:extLst>
              </p:cNvPr>
              <p:cNvSpPr txBox="1"/>
              <p:nvPr/>
            </p:nvSpPr>
            <p:spPr>
              <a:xfrm>
                <a:off x="14897459" y="31569976"/>
                <a:ext cx="766926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with momentum contrast (He et al., 2019):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𝑘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𝑚</m:t>
                    </m:r>
                    <m:r>
                      <m:rPr>
                        <m:nor/>
                      </m:rPr>
                      <a:rPr lang="en-US" sz="3200" b="0" i="0" smtClean="0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SG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+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1−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𝑚</m:t>
                        </m:r>
                      </m:e>
                    </m:d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3200" dirty="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A3E27C1-81FF-45D5-9FAB-62924A7AE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7459" y="31569976"/>
                <a:ext cx="7669268" cy="1077218"/>
              </a:xfrm>
              <a:prstGeom prst="rect">
                <a:avLst/>
              </a:prstGeom>
              <a:blipFill>
                <a:blip r:embed="rId14"/>
                <a:stretch>
                  <a:fillRect l="-2067" t="-7345" r="-79" b="-17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8A54CD31-66D1-497B-93F2-AD71C20A1DAF}"/>
              </a:ext>
            </a:extLst>
          </p:cNvPr>
          <p:cNvSpPr/>
          <p:nvPr/>
        </p:nvSpPr>
        <p:spPr>
          <a:xfrm>
            <a:off x="314068" y="24183621"/>
            <a:ext cx="13417554" cy="8383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388B7D8-2976-4419-A653-65572777AA8E}"/>
              </a:ext>
            </a:extLst>
          </p:cNvPr>
          <p:cNvSpPr txBox="1"/>
          <p:nvPr/>
        </p:nvSpPr>
        <p:spPr>
          <a:xfrm>
            <a:off x="411085" y="24209463"/>
            <a:ext cx="132285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19535D"/>
                </a:solidFill>
                <a:latin typeface="Lato" panose="020B0604020202020204" charset="0"/>
              </a:rPr>
              <a:t>RL (Background)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2D961F7-B638-4EDD-BD5D-921D904CC6E6}"/>
              </a:ext>
            </a:extLst>
          </p:cNvPr>
          <p:cNvSpPr txBox="1"/>
          <p:nvPr/>
        </p:nvSpPr>
        <p:spPr>
          <a:xfrm>
            <a:off x="411085" y="13351975"/>
            <a:ext cx="13320537" cy="1040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19535D"/>
                </a:solidFill>
                <a:latin typeface="Lato" panose="020B0604020202020204" charset="0"/>
              </a:rPr>
              <a:t>Motivation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Raw sensory inputs often have high dimensionality, making them difficult to work with in the context of reinforcement learning (RL):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Sample-inefficient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Computationally heavy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Auxiliary tasks have been shown to enhance state representations in RL </a:t>
            </a:r>
            <a:r>
              <a:rPr lang="ja-JP" alt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→</a:t>
            </a:r>
            <a:r>
              <a:rPr lang="en-US" altLang="ja-JP" sz="4000" dirty="0">
                <a:latin typeface="Segoe UI" panose="020B0502040204020203" pitchFamily="34" charset="0"/>
                <a:cs typeface="Segoe UI" panose="020B0502040204020203" pitchFamily="34" charset="0"/>
              </a:rPr>
              <a:t> better performance </a:t>
            </a: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6600" b="1" dirty="0">
                <a:solidFill>
                  <a:srgbClr val="19535D"/>
                </a:solidFill>
                <a:latin typeface="Lato" panose="020B0604020202020204" charset="0"/>
              </a:rPr>
              <a:t>Objectives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028700" lvl="2" indent="-571500">
              <a:buFont typeface="Courier New" panose="02070309020205020404" pitchFamily="49" charset="0"/>
              <a:buChar char="o"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Improve sample efficiency in sparse-reward, partially observable environments</a:t>
            </a:r>
          </a:p>
          <a:p>
            <a:pPr marL="1028700" lvl="2" indent="-571500">
              <a:buFont typeface="Courier New" panose="02070309020205020404" pitchFamily="49" charset="0"/>
              <a:buChar char="o"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Train for an unsupervised auxiliary task to efficiently learn better latent representations for image inputs</a:t>
            </a:r>
          </a:p>
          <a:p>
            <a:pPr marL="1028700" lvl="2" indent="-571500">
              <a:buFont typeface="Courier New" panose="02070309020205020404" pitchFamily="49" charset="0"/>
              <a:buChar char="o"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Perform unsupervised learning and reinforcement learning simultaneously.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CB7DABA-4F37-400D-A7E1-8F35B9A6F111}"/>
                  </a:ext>
                </a:extLst>
              </p:cNvPr>
              <p:cNvSpPr txBox="1"/>
              <p:nvPr/>
            </p:nvSpPr>
            <p:spPr>
              <a:xfrm>
                <a:off x="851363" y="30951308"/>
                <a:ext cx="1215200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After each scene in an episode, append the tuple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40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pt-BR" sz="40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40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40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pt-BR" sz="40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𝑡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40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) to the experience replay buffer,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ℬ</m:t>
                    </m:r>
                  </m:oMath>
                </a14:m>
                <a:r>
                  <a:rPr lang="en-US" sz="40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CB7DABA-4F37-400D-A7E1-8F35B9A6F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63" y="30951308"/>
                <a:ext cx="12152009" cy="1323439"/>
              </a:xfrm>
              <a:prstGeom prst="rect">
                <a:avLst/>
              </a:prstGeom>
              <a:blipFill>
                <a:blip r:embed="rId15"/>
                <a:stretch>
                  <a:fillRect l="-1806" t="-8295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TextBox 123">
            <a:extLst>
              <a:ext uri="{FF2B5EF4-FFF2-40B4-BE49-F238E27FC236}">
                <a16:creationId xmlns:a16="http://schemas.microsoft.com/office/drawing/2014/main" id="{1C92053F-279A-43BF-8587-1747544FA484}"/>
              </a:ext>
            </a:extLst>
          </p:cNvPr>
          <p:cNvSpPr txBox="1"/>
          <p:nvPr/>
        </p:nvSpPr>
        <p:spPr>
          <a:xfrm>
            <a:off x="14897459" y="6319541"/>
            <a:ext cx="18262089" cy="68634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Contrastive learning</a:t>
            </a:r>
            <a:r>
              <a:rPr lang="en-US" sz="4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: 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4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Self-supervised pre-training method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4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Effective in computer vision for training image encoders</a:t>
            </a:r>
          </a:p>
          <a:p>
            <a:pPr marL="1485900" lvl="2" indent="-571500">
              <a:buFont typeface="Courier New" panose="02070309020205020404" pitchFamily="49" charset="0"/>
              <a:buChar char="o"/>
            </a:pPr>
            <a:r>
              <a:rPr lang="en-US" sz="4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Encoder: A map from high-dimensional inputs to low-dimensional representations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4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Allows models with pure pixel inputs to nearly match SOTA performance and sample-efficiency in deep RL (Srinivas et al., 2020)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4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Goal: </a:t>
            </a:r>
            <a:r>
              <a:rPr lang="en-US" sz="44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Learn a representation space</a:t>
            </a:r>
            <a:r>
              <a:rPr lang="en-US" sz="4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in which different representations of the </a:t>
            </a:r>
            <a:r>
              <a:rPr lang="en-US" sz="4400" b="1" dirty="0">
                <a:solidFill>
                  <a:srgbClr val="648767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same image</a:t>
            </a:r>
            <a:r>
              <a:rPr lang="en-US" sz="4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are </a:t>
            </a:r>
            <a:r>
              <a:rPr lang="en-US" sz="4400" b="1" dirty="0">
                <a:solidFill>
                  <a:srgbClr val="648767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close together</a:t>
            </a:r>
            <a:r>
              <a:rPr lang="en-US" sz="4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and representations of </a:t>
            </a:r>
            <a:r>
              <a:rPr lang="en-US" sz="4400" b="1" dirty="0">
                <a:solidFill>
                  <a:srgbClr val="0070C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different images</a:t>
            </a:r>
            <a:r>
              <a:rPr lang="en-US" sz="4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are </a:t>
            </a:r>
            <a:r>
              <a:rPr lang="en-US" sz="4400" b="1" dirty="0">
                <a:solidFill>
                  <a:srgbClr val="0070C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far apart</a:t>
            </a:r>
            <a:r>
              <a:rPr lang="en-US" sz="4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r>
              <a:rPr lang="en-US" sz="4400" dirty="0">
                <a:solidFill>
                  <a:srgbClr val="0070C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3077" name="Group 3076">
            <a:extLst>
              <a:ext uri="{FF2B5EF4-FFF2-40B4-BE49-F238E27FC236}">
                <a16:creationId xmlns:a16="http://schemas.microsoft.com/office/drawing/2014/main" id="{56B8B85C-1DB3-4B72-AB17-B47609657F01}"/>
              </a:ext>
            </a:extLst>
          </p:cNvPr>
          <p:cNvGrpSpPr/>
          <p:nvPr/>
        </p:nvGrpSpPr>
        <p:grpSpPr>
          <a:xfrm>
            <a:off x="887698" y="25668357"/>
            <a:ext cx="10342321" cy="4327862"/>
            <a:chOff x="755164" y="25668357"/>
            <a:chExt cx="10476053" cy="432786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5E282FE3-E0B8-45A9-9249-9A9936EEA37B}"/>
                </a:ext>
              </a:extLst>
            </p:cNvPr>
            <p:cNvGrpSpPr/>
            <p:nvPr/>
          </p:nvGrpSpPr>
          <p:grpSpPr>
            <a:xfrm>
              <a:off x="1274235" y="25668357"/>
              <a:ext cx="9956982" cy="4327862"/>
              <a:chOff x="2000203" y="25317459"/>
              <a:chExt cx="9956885" cy="4327862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C9C3A29-5D48-4E4B-AC4A-C1AA166FC9A9}"/>
                  </a:ext>
                </a:extLst>
              </p:cNvPr>
              <p:cNvGrpSpPr/>
              <p:nvPr/>
            </p:nvGrpSpPr>
            <p:grpSpPr>
              <a:xfrm>
                <a:off x="2000203" y="25317459"/>
                <a:ext cx="9956885" cy="4327862"/>
                <a:chOff x="25419578" y="17913375"/>
                <a:chExt cx="9956982" cy="4327862"/>
              </a:xfrm>
            </p:grpSpPr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9F6837E0-8B8B-499A-8D92-A313C253F9B1}"/>
                    </a:ext>
                  </a:extLst>
                </p:cNvPr>
                <p:cNvSpPr/>
                <p:nvPr/>
              </p:nvSpPr>
              <p:spPr>
                <a:xfrm>
                  <a:off x="28967369" y="17913375"/>
                  <a:ext cx="3099955" cy="1150787"/>
                </a:xfrm>
                <a:prstGeom prst="roundRect">
                  <a:avLst/>
                </a:prstGeom>
                <a:solidFill>
                  <a:srgbClr val="648767"/>
                </a:solidFill>
                <a:ln>
                  <a:solidFill>
                    <a:srgbClr val="648767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>
                      <a:solidFill>
                        <a:srgbClr val="FBFBFB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Environment</a:t>
                  </a:r>
                </a:p>
              </p:txBody>
            </p: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73743A0C-559E-4C10-9F63-2DD3D1A74452}"/>
                    </a:ext>
                  </a:extLst>
                </p:cNvPr>
                <p:cNvCxnSpPr>
                  <a:cxnSpLocks/>
                  <a:stCxn id="9" idx="1"/>
                  <a:endCxn id="45" idx="1"/>
                </p:cNvCxnSpPr>
                <p:nvPr/>
              </p:nvCxnSpPr>
              <p:spPr>
                <a:xfrm rot="10800000">
                  <a:off x="28967369" y="18488770"/>
                  <a:ext cx="12700" cy="3177075"/>
                </a:xfrm>
                <a:prstGeom prst="bentConnector3">
                  <a:avLst>
                    <a:gd name="adj1" fmla="val 10705260"/>
                  </a:avLst>
                </a:prstGeom>
                <a:ln w="76200">
                  <a:solidFill>
                    <a:srgbClr val="19535D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4725819B-6C2C-4E6E-A054-F4EACE7A5E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672340" y="20415179"/>
                      <a:ext cx="1704219" cy="8925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Move to state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pt-BR" sz="2600" b="1" i="1">
                                  <a:latin typeface="Cambria Math" panose="02040503050406030204" pitchFamily="18" charset="0"/>
                                  <a:ea typeface="Segoe UI Black" panose="020B0A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Segoe UI Black" panose="020B0A02040204020203" pitchFamily="34" charset="0"/>
                                  <a:cs typeface="Segoe UI" panose="020B0502040204020203" pitchFamily="34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Segoe UI Black" panose="020B0A02040204020203" pitchFamily="34" charset="0"/>
                                  <a:cs typeface="Segoe UI" panose="020B0502040204020203" pitchFamily="34" charset="0"/>
                                </a:rPr>
                                <m:t>𝒕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Segoe UI Black" panose="020B0A02040204020203" pitchFamily="34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Segoe UI Black" panose="020B0A02040204020203" pitchFamily="34" charset="0"/>
                                  <a:cs typeface="Segoe UI" panose="020B0502040204020203" pitchFamily="34" charset="0"/>
                                </a:rPr>
                                <m:t>𝟏</m:t>
                              </m:r>
                            </m:sub>
                          </m:sSub>
                        </m:oMath>
                      </a14:m>
                      <a:endParaRPr lang="en-US" sz="2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4725819B-6C2C-4E6E-A054-F4EACE7A5EB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672340" y="20415179"/>
                      <a:ext cx="1704219" cy="89255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6522" t="-5442" b="-1700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EC2B2334-152E-499C-B6F7-C10D5B53FB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672340" y="18898718"/>
                      <a:ext cx="1704220" cy="8925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Receive reward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pt-BR" sz="2600" b="1" i="1">
                                  <a:latin typeface="Cambria Math" panose="02040503050406030204" pitchFamily="18" charset="0"/>
                                  <a:ea typeface="Segoe UI Black" panose="020B0A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  <a:ea typeface="Segoe UI Black" panose="020B0A02040204020203" pitchFamily="34" charset="0"/>
                                  <a:cs typeface="Segoe UI" panose="020B0502040204020203" pitchFamily="34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Segoe UI Black" panose="020B0A02040204020203" pitchFamily="34" charset="0"/>
                                  <a:cs typeface="Segoe UI" panose="020B0502040204020203" pitchFamily="34" charset="0"/>
                                </a:rPr>
                                <m:t>𝒕</m:t>
                              </m:r>
                            </m:sub>
                          </m:sSub>
                        </m:oMath>
                      </a14:m>
                      <a:endParaRPr lang="en-US" sz="2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EC2B2334-152E-499C-B6F7-C10D5B53FB1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672340" y="18898718"/>
                      <a:ext cx="1704220" cy="892552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6522" t="-5442" b="-1700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BDF4D956-8202-412F-A075-F16E3EBF7A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9578" y="19430975"/>
                      <a:ext cx="2023973" cy="12926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Agent takes  action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pt-BR" sz="2600" b="1" i="1" smtClean="0">
                                  <a:latin typeface="Cambria Math" panose="02040503050406030204" pitchFamily="18" charset="0"/>
                                  <a:ea typeface="Segoe UI Black" panose="020B0A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  <a:ea typeface="Segoe UI Black" panose="020B0A02040204020203" pitchFamily="34" charset="0"/>
                                  <a:cs typeface="Segoe UI" panose="020B0502040204020203" pitchFamily="34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Segoe UI Black" panose="020B0A02040204020203" pitchFamily="34" charset="0"/>
                                  <a:cs typeface="Segoe UI" panose="020B0502040204020203" pitchFamily="34" charset="0"/>
                                </a:rPr>
                                <m:t>𝒕</m:t>
                              </m:r>
                            </m:sub>
                          </m:sSub>
                        </m:oMath>
                      </a14:m>
                      <a:r>
                        <a:rPr lang="en-US" sz="2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2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 state </a:t>
                      </a:r>
                      <a:r>
                        <a:rPr lang="en-US" sz="2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pt-BR" sz="2600" b="1" i="1" smtClean="0">
                                  <a:latin typeface="Cambria Math" panose="02040503050406030204" pitchFamily="18" charset="0"/>
                                  <a:ea typeface="Segoe UI Black" panose="020B0A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  <a:ea typeface="Segoe UI Black" panose="020B0A02040204020203" pitchFamily="34" charset="0"/>
                                  <a:cs typeface="Segoe UI" panose="020B0502040204020203" pitchFamily="34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  <a:ea typeface="Segoe UI Black" panose="020B0A02040204020203" pitchFamily="34" charset="0"/>
                                  <a:cs typeface="Segoe UI" panose="020B0502040204020203" pitchFamily="34" charset="0"/>
                                </a:rPr>
                                <m:t>𝒕</m:t>
                              </m:r>
                            </m:sub>
                          </m:sSub>
                        </m:oMath>
                      </a14:m>
                      <a:endParaRPr lang="en-US" sz="26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BDF4D956-8202-412F-A075-F16E3EBF7A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419578" y="19430975"/>
                      <a:ext cx="2023973" cy="1292662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l="-5505" t="-4245" r="-9786" b="-1132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CF36FD4-AA2D-43F5-8466-BBAA5A368A2B}"/>
                    </a:ext>
                  </a:extLst>
                </p:cNvPr>
                <p:cNvSpPr txBox="1"/>
                <p:nvPr/>
              </p:nvSpPr>
              <p:spPr>
                <a:xfrm>
                  <a:off x="29363282" y="19939663"/>
                  <a:ext cx="235550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latin typeface="Lato" panose="020B0604020202020204" charset="0"/>
                      <a:cs typeface="Segoe UI" panose="020B0502040204020203" pitchFamily="34" charset="0"/>
                    </a:rPr>
                    <a:t>Scene - RL</a:t>
                  </a:r>
                </a:p>
              </p:txBody>
            </p:sp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A12D2CC0-0710-456A-8DF6-941BE22BC883}"/>
                    </a:ext>
                  </a:extLst>
                </p:cNvPr>
                <p:cNvSpPr/>
                <p:nvPr/>
              </p:nvSpPr>
              <p:spPr>
                <a:xfrm>
                  <a:off x="28967369" y="21090450"/>
                  <a:ext cx="3099955" cy="115078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0EDFF"/>
                </a:solidFill>
                <a:ln>
                  <a:solidFill>
                    <a:srgbClr val="C0EDFF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bg2">
                          <a:lumMod val="2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Agent</a:t>
                  </a:r>
                </a:p>
              </p:txBody>
            </p:sp>
          </p:grpSp>
          <p:cxnSp>
            <p:nvCxnSpPr>
              <p:cNvPr id="118" name="Connector: Elbow 117">
                <a:extLst>
                  <a:ext uri="{FF2B5EF4-FFF2-40B4-BE49-F238E27FC236}">
                    <a16:creationId xmlns:a16="http://schemas.microsoft.com/office/drawing/2014/main" id="{4406B067-82A3-4D0F-9A8B-A5F2ED05C3BB}"/>
                  </a:ext>
                </a:extLst>
              </p:cNvPr>
              <p:cNvCxnSpPr>
                <a:cxnSpLocks/>
                <a:stCxn id="45" idx="3"/>
                <a:endCxn id="9" idx="3"/>
              </p:cNvCxnSpPr>
              <p:nvPr/>
            </p:nvCxnSpPr>
            <p:spPr>
              <a:xfrm>
                <a:off x="8647968" y="25892853"/>
                <a:ext cx="12700" cy="3177075"/>
              </a:xfrm>
              <a:prstGeom prst="bentConnector3">
                <a:avLst>
                  <a:gd name="adj1" fmla="val 11084213"/>
                </a:avLst>
              </a:prstGeom>
              <a:ln w="76200">
                <a:solidFill>
                  <a:srgbClr val="19535D"/>
                </a:solidFill>
                <a:prstDash val="sys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AC0ADE8-6986-4FFC-8050-66FAAE9C4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4848" y="28974357"/>
              <a:ext cx="1005677" cy="4426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72" name="Rectangle 3071">
              <a:extLst>
                <a:ext uri="{FF2B5EF4-FFF2-40B4-BE49-F238E27FC236}">
                  <a16:creationId xmlns:a16="http://schemas.microsoft.com/office/drawing/2014/main" id="{EE2492D6-29ED-4491-8B13-25AAE27B9FFA}"/>
                </a:ext>
              </a:extLst>
            </p:cNvPr>
            <p:cNvSpPr/>
            <p:nvPr/>
          </p:nvSpPr>
          <p:spPr>
            <a:xfrm>
              <a:off x="755164" y="29109072"/>
              <a:ext cx="160973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Segoe UI" panose="020B0502040204020203" pitchFamily="34" charset="0"/>
                  <a:cs typeface="Segoe UI" panose="020B0502040204020203" pitchFamily="34" charset="0"/>
                </a:rPr>
                <a:t>POMDP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00A295C-210C-459D-B556-E2F38E4EE062}"/>
                  </a:ext>
                </a:extLst>
              </p:cNvPr>
              <p:cNvSpPr txBox="1"/>
              <p:nvPr/>
            </p:nvSpPr>
            <p:spPr>
              <a:xfrm>
                <a:off x="22718032" y="29962452"/>
                <a:ext cx="8899362" cy="1823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  <a:ea typeface="Segoe UI Black" panose="020B0A02040204020203" pitchFamily="34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pt-BR" sz="4000" dirty="0">
                              <a:ea typeface="Segoe UI Black" panose="020B0A02040204020203" pitchFamily="34" charset="0"/>
                              <a:cs typeface="Segoe UI" panose="020B0502040204020203" pitchFamily="34" charset="0"/>
                            </a:rPr>
                            <m:t>ℒ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Segoe UI Black" panose="020B0A02040204020203" pitchFamily="34" charset="0"/>
                              <a:cs typeface="Segoe UI" panose="020B0502040204020203" pitchFamily="34" charset="0"/>
                            </a:rPr>
                            <m:t>𝑐𝑡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Segoe UI Black" panose="020B0A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Segoe UI Black" panose="020B0A02040204020203" pitchFamily="34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Segoe UI Black" panose="020B0A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Segoe UI Black" panose="020B0A02040204020203" pitchFamily="34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Segoe UI Black" panose="020B0A02040204020203" pitchFamily="34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Segoe UI Black" panose="020B0A02040204020203" pitchFamily="34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Segoe UI Black" panose="020B0A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Segoe UI Black" panose="020B0A02040204020203" pitchFamily="34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Segoe UI Black" panose="020B0A02040204020203" pitchFamily="34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pt-BR" sz="4000" i="1">
                                  <a:latin typeface="Cambria Math" panose="02040503050406030204" pitchFamily="18" charset="0"/>
                                  <a:ea typeface="Segoe UI Black" panose="020B0A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4000">
                                  <a:latin typeface="Cambria Math" panose="02040503050406030204" pitchFamily="18" charset="0"/>
                                  <a:ea typeface="Segoe UI Black" panose="020B0A02040204020203" pitchFamily="34" charset="0"/>
                                  <a:cs typeface="Segoe UI" panose="020B0502040204020203" pitchFamily="34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sz="4000" i="1">
                                      <a:latin typeface="Cambria Math" panose="02040503050406030204" pitchFamily="18" charset="0"/>
                                      <a:ea typeface="Segoe UI Black" panose="020B0A02040204020203" pitchFamily="34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4000" i="1">
                                          <a:latin typeface="Cambria Math" panose="02040503050406030204" pitchFamily="18" charset="0"/>
                                          <a:ea typeface="Segoe UI Black" panose="020B0A02040204020203" pitchFamily="34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nor/>
                                        </m:rPr>
                                        <a:rPr lang="en-US" sz="4000" b="0" i="0" smtClean="0">
                                          <a:latin typeface="Cambria Math" panose="02040503050406030204" pitchFamily="18" charset="0"/>
                                          <a:ea typeface="Segoe UI Black" panose="020B0A02040204020203" pitchFamily="34" charset="0"/>
                                          <a:cs typeface="Segoe UI" panose="020B0502040204020203" pitchFamily="34" charset="0"/>
                                        </a:rPr>
                                        <m:t>exp</m:t>
                                      </m:r>
                                      <m:d>
                                        <m:dPr>
                                          <m:ctrlPr>
                                            <a:rPr lang="pt-BR" sz="4000" i="1" smtClean="0">
                                              <a:latin typeface="Cambria Math" panose="02040503050406030204" pitchFamily="18" charset="0"/>
                                              <a:ea typeface="Segoe UI Black" panose="020B0A02040204020203" pitchFamily="34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4000" i="1">
                                                  <a:latin typeface="Cambria Math" panose="02040503050406030204" pitchFamily="18" charset="0"/>
                                                  <a:ea typeface="Segoe UI Black" panose="020B0A02040204020203" pitchFamily="34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000" i="1">
                                                  <a:latin typeface="Cambria Math" panose="02040503050406030204" pitchFamily="18" charset="0"/>
                                                  <a:ea typeface="Segoe UI Black" panose="020B0A02040204020203" pitchFamily="34" charset="0"/>
                                                  <a:cs typeface="Segoe UI" panose="020B0502040204020203" pitchFamily="34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000" i="1">
                                                  <a:latin typeface="Cambria Math" panose="02040503050406030204" pitchFamily="18" charset="0"/>
                                                  <a:ea typeface="Segoe UI Black" panose="020B0A02040204020203" pitchFamily="34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∙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4000" i="1">
                                                  <a:latin typeface="Cambria Math" panose="02040503050406030204" pitchFamily="18" charset="0"/>
                                                  <a:ea typeface="Segoe UI Black" panose="020B0A02040204020203" pitchFamily="34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000" i="1">
                                                  <a:latin typeface="Cambria Math" panose="02040503050406030204" pitchFamily="18" charset="0"/>
                                                  <a:ea typeface="Segoe UI Black" panose="020B0A02040204020203" pitchFamily="34" charset="0"/>
                                                  <a:cs typeface="Segoe UI" panose="020B0502040204020203" pitchFamily="34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000" b="0" i="1" smtClean="0">
                                                  <a:latin typeface="Cambria Math" panose="02040503050406030204" pitchFamily="18" charset="0"/>
                                                  <a:ea typeface="Segoe UI Black" panose="020B0A02040204020203" pitchFamily="34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4000" i="1">
                                              <a:latin typeface="Cambria Math" panose="02040503050406030204" pitchFamily="18" charset="0"/>
                                              <a:ea typeface="Segoe UI Black" panose="020B0A02040204020203" pitchFamily="34" charset="0"/>
                                              <a:cs typeface="Segoe UI" panose="020B0502040204020203" pitchFamily="34" charset="0"/>
                                            </a:rPr>
                                            <m:t>/</m:t>
                                          </m:r>
                                          <m:r>
                                            <a:rPr lang="en-US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e>
                                      </m:d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sz="4000" i="1" smtClean="0">
                                              <a:latin typeface="Cambria Math" panose="02040503050406030204" pitchFamily="18" charset="0"/>
                                              <a:ea typeface="Segoe UI Black" panose="020B0A02040204020203" pitchFamily="34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4000" b="0" i="1" smtClean="0">
                                              <a:latin typeface="Cambria Math" panose="02040503050406030204" pitchFamily="18" charset="0"/>
                                              <a:ea typeface="Segoe UI Black" panose="020B0A02040204020203" pitchFamily="34" charset="0"/>
                                              <a:cs typeface="Segoe UI" panose="020B0502040204020203" pitchFamily="34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4000" b="0" i="1" smtClean="0">
                                              <a:latin typeface="Cambria Math" panose="02040503050406030204" pitchFamily="18" charset="0"/>
                                              <a:ea typeface="Segoe UI Black" panose="020B0A02040204020203" pitchFamily="34" charset="0"/>
                                              <a:cs typeface="Segoe UI" panose="020B0502040204020203" pitchFamily="34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4000" b="0" i="1" smtClean="0">
                                              <a:latin typeface="Cambria Math" panose="02040503050406030204" pitchFamily="18" charset="0"/>
                                              <a:ea typeface="Segoe UI Black" panose="020B0A02040204020203" pitchFamily="34" charset="0"/>
                                              <a:cs typeface="Segoe UI" panose="020B0502040204020203" pitchFamily="34" charset="0"/>
                                            </a:rPr>
                                            <m:t>𝑇</m:t>
                                          </m:r>
                                        </m:sup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4000" b="0" i="0" smtClean="0">
                                              <a:latin typeface="Cambria Math" panose="02040503050406030204" pitchFamily="18" charset="0"/>
                                              <a:ea typeface="Segoe UI Black" panose="020B0A02040204020203" pitchFamily="34" charset="0"/>
                                              <a:cs typeface="Segoe UI" panose="020B0502040204020203" pitchFamily="34" charset="0"/>
                                            </a:rPr>
                                            <m:t>exp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4000" b="0" i="1" smtClean="0">
                                                  <a:latin typeface="Cambria Math" panose="02040503050406030204" pitchFamily="18" charset="0"/>
                                                  <a:ea typeface="Segoe UI Black" panose="020B0A02040204020203" pitchFamily="34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4000" b="0" i="1" smtClean="0">
                                                      <a:latin typeface="Cambria Math" panose="02040503050406030204" pitchFamily="18" charset="0"/>
                                                      <a:ea typeface="Segoe UI Black" panose="020B0A02040204020203" pitchFamily="34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4000" b="0" i="1" smtClean="0">
                                                      <a:latin typeface="Cambria Math" panose="02040503050406030204" pitchFamily="18" charset="0"/>
                                                      <a:ea typeface="Segoe UI Black" panose="020B0A02040204020203" pitchFamily="34" charset="0"/>
                                                      <a:cs typeface="Segoe UI" panose="020B0502040204020203" pitchFamily="34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4000" b="0" i="1" smtClean="0">
                                                      <a:latin typeface="Cambria Math" panose="02040503050406030204" pitchFamily="18" charset="0"/>
                                                      <a:ea typeface="Segoe UI Black" panose="020B0A02040204020203" pitchFamily="34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4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∙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4000" i="1">
                                                      <a:latin typeface="Cambria Math" panose="02040503050406030204" pitchFamily="18" charset="0"/>
                                                      <a:ea typeface="Segoe UI Black" panose="020B0A02040204020203" pitchFamily="34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4000" b="0" i="1" smtClean="0">
                                                      <a:latin typeface="Cambria Math" panose="02040503050406030204" pitchFamily="18" charset="0"/>
                                                      <a:ea typeface="Segoe UI Black" panose="020B0A02040204020203" pitchFamily="34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4000" b="0" i="1" smtClean="0">
                                                      <a:latin typeface="Cambria Math" panose="02040503050406030204" pitchFamily="18" charset="0"/>
                                                      <a:ea typeface="Segoe UI Black" panose="020B0A02040204020203" pitchFamily="34" charset="0"/>
                                                      <a:cs typeface="Segoe UI" panose="020B0502040204020203" pitchFamily="34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4000" b="0" i="1" smtClean="0">
                                                  <a:latin typeface="Cambria Math" panose="02040503050406030204" pitchFamily="18" charset="0"/>
                                                  <a:ea typeface="Segoe UI Black" panose="020B0A02040204020203" pitchFamily="34" charset="0"/>
                                                  <a:cs typeface="Segoe UI" panose="020B0502040204020203" pitchFamily="34" charset="0"/>
                                                </a:rPr>
                                                <m:t>/</m:t>
                                              </m:r>
                                              <m:r>
                                                <a:rPr lang="en-US" sz="4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4000" dirty="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00A295C-210C-459D-B556-E2F38E4EE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8032" y="29962452"/>
                <a:ext cx="8899362" cy="182306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82" name="Group 3081">
            <a:extLst>
              <a:ext uri="{FF2B5EF4-FFF2-40B4-BE49-F238E27FC236}">
                <a16:creationId xmlns:a16="http://schemas.microsoft.com/office/drawing/2014/main" id="{DBE5F7F4-06E3-4720-ABF4-3B880436D9A2}"/>
              </a:ext>
            </a:extLst>
          </p:cNvPr>
          <p:cNvGrpSpPr/>
          <p:nvPr/>
        </p:nvGrpSpPr>
        <p:grpSpPr>
          <a:xfrm>
            <a:off x="19793130" y="16328007"/>
            <a:ext cx="2284308" cy="1625590"/>
            <a:chOff x="17283792" y="24448168"/>
            <a:chExt cx="2351746" cy="2205532"/>
          </a:xfrm>
        </p:grpSpPr>
        <p:grpSp>
          <p:nvGrpSpPr>
            <p:cNvPr id="3081" name="Group 3080">
              <a:extLst>
                <a:ext uri="{FF2B5EF4-FFF2-40B4-BE49-F238E27FC236}">
                  <a16:creationId xmlns:a16="http://schemas.microsoft.com/office/drawing/2014/main" id="{2F48B603-533B-4F7F-AE40-6053293E2D98}"/>
                </a:ext>
              </a:extLst>
            </p:cNvPr>
            <p:cNvGrpSpPr/>
            <p:nvPr/>
          </p:nvGrpSpPr>
          <p:grpSpPr>
            <a:xfrm>
              <a:off x="17283792" y="24448168"/>
              <a:ext cx="2351746" cy="2205532"/>
              <a:chOff x="17283791" y="24132376"/>
              <a:chExt cx="3200401" cy="2521324"/>
            </a:xfrm>
          </p:grpSpPr>
          <p:sp>
            <p:nvSpPr>
              <p:cNvPr id="154" name="Flowchart: Magnetic Disk 153">
                <a:extLst>
                  <a:ext uri="{FF2B5EF4-FFF2-40B4-BE49-F238E27FC236}">
                    <a16:creationId xmlns:a16="http://schemas.microsoft.com/office/drawing/2014/main" id="{CF4F09E5-F9C0-436E-87E8-DE256C8D80B3}"/>
                  </a:ext>
                </a:extLst>
              </p:cNvPr>
              <p:cNvSpPr/>
              <p:nvPr/>
            </p:nvSpPr>
            <p:spPr>
              <a:xfrm>
                <a:off x="17283792" y="25790321"/>
                <a:ext cx="3200400" cy="863379"/>
              </a:xfrm>
              <a:prstGeom prst="flowChartMagneticDisk">
                <a:avLst/>
              </a:prstGeom>
              <a:solidFill>
                <a:srgbClr val="0070C0"/>
              </a:solidFill>
              <a:ln>
                <a:solidFill>
                  <a:srgbClr val="2E2E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lowchart: Magnetic Disk 156">
                <a:extLst>
                  <a:ext uri="{FF2B5EF4-FFF2-40B4-BE49-F238E27FC236}">
                    <a16:creationId xmlns:a16="http://schemas.microsoft.com/office/drawing/2014/main" id="{75244FD6-FAB5-4C74-816A-55AFB42206EB}"/>
                  </a:ext>
                </a:extLst>
              </p:cNvPr>
              <p:cNvSpPr/>
              <p:nvPr/>
            </p:nvSpPr>
            <p:spPr>
              <a:xfrm>
                <a:off x="17283792" y="25236667"/>
                <a:ext cx="3200400" cy="863379"/>
              </a:xfrm>
              <a:prstGeom prst="flowChartMagneticDisk">
                <a:avLst/>
              </a:prstGeom>
              <a:solidFill>
                <a:srgbClr val="0070C0"/>
              </a:solidFill>
              <a:ln>
                <a:solidFill>
                  <a:srgbClr val="2E2E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lowchart: Magnetic Disk 157">
                <a:extLst>
                  <a:ext uri="{FF2B5EF4-FFF2-40B4-BE49-F238E27FC236}">
                    <a16:creationId xmlns:a16="http://schemas.microsoft.com/office/drawing/2014/main" id="{CD665559-B13C-46F2-BEBB-9CAEE53DECCE}"/>
                  </a:ext>
                </a:extLst>
              </p:cNvPr>
              <p:cNvSpPr/>
              <p:nvPr/>
            </p:nvSpPr>
            <p:spPr>
              <a:xfrm>
                <a:off x="17283791" y="24683014"/>
                <a:ext cx="3200400" cy="863379"/>
              </a:xfrm>
              <a:prstGeom prst="flowChartMagneticDisk">
                <a:avLst/>
              </a:prstGeom>
              <a:solidFill>
                <a:srgbClr val="0070C0"/>
              </a:solidFill>
              <a:ln>
                <a:solidFill>
                  <a:srgbClr val="2E2E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lowchart: Magnetic Disk 158">
                <a:extLst>
                  <a:ext uri="{FF2B5EF4-FFF2-40B4-BE49-F238E27FC236}">
                    <a16:creationId xmlns:a16="http://schemas.microsoft.com/office/drawing/2014/main" id="{3A92749F-4306-4FF0-8372-4DD40AB904C1}"/>
                  </a:ext>
                </a:extLst>
              </p:cNvPr>
              <p:cNvSpPr/>
              <p:nvPr/>
            </p:nvSpPr>
            <p:spPr>
              <a:xfrm>
                <a:off x="17283792" y="24132376"/>
                <a:ext cx="3200400" cy="863379"/>
              </a:xfrm>
              <a:prstGeom prst="flowChartMagneticDisk">
                <a:avLst/>
              </a:prstGeom>
              <a:solidFill>
                <a:srgbClr val="0070C0"/>
              </a:solidFill>
              <a:ln>
                <a:solidFill>
                  <a:srgbClr val="2E2E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83E2ECE-63CD-4DAF-9723-9F945DAB9763}"/>
                    </a:ext>
                  </a:extLst>
                </p:cNvPr>
                <p:cNvSpPr txBox="1"/>
                <p:nvPr/>
              </p:nvSpPr>
              <p:spPr>
                <a:xfrm>
                  <a:off x="17985798" y="25257384"/>
                  <a:ext cx="947731" cy="7694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i="1" smtClean="0">
                            <a:solidFill>
                              <a:srgbClr val="FBFBFB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ℬ</m:t>
                        </m:r>
                      </m:oMath>
                    </m:oMathPara>
                  </a14:m>
                  <a:endParaRPr lang="en-US" sz="4400" dirty="0">
                    <a:solidFill>
                      <a:srgbClr val="FBFBFB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83E2ECE-63CD-4DAF-9723-9F945DAB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85798" y="25257384"/>
                  <a:ext cx="947731" cy="769441"/>
                </a:xfrm>
                <a:prstGeom prst="rect">
                  <a:avLst/>
                </a:prstGeom>
                <a:blipFill>
                  <a:blip r:embed="rId20"/>
                  <a:stretch>
                    <a:fillRect b="-537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A52A862-BFBB-41BF-A51B-B12EADFB65C7}"/>
                  </a:ext>
                </a:extLst>
              </p:cNvPr>
              <p:cNvSpPr txBox="1"/>
              <p:nvPr/>
            </p:nvSpPr>
            <p:spPr>
              <a:xfrm>
                <a:off x="14983871" y="15592592"/>
                <a:ext cx="11509528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Step 1</a:t>
                </a:r>
                <a:r>
                  <a:rPr lang="en-US" sz="44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 </a:t>
                </a:r>
                <a:r>
                  <a:rPr lang="en-US" sz="4400" b="1" dirty="0">
                    <a:solidFill>
                      <a:srgbClr val="648767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Sample </a:t>
                </a:r>
                <a14:m>
                  <m:oMath xmlns:m="http://schemas.openxmlformats.org/officeDocument/2006/math">
                    <m:r>
                      <a:rPr lang="en-US" sz="4400" b="1" i="1">
                        <a:solidFill>
                          <a:srgbClr val="648767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𝑺</m:t>
                    </m:r>
                    <m:r>
                      <a:rPr lang="en-US" sz="4400" i="1">
                        <a:solidFill>
                          <a:srgbClr val="648767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4400" i="1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=(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 .. ., 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𝑇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44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from the 	replay buffer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ℬ</m:t>
                    </m:r>
                    <m:r>
                      <a:rPr lang="en-US" sz="4400" b="0" i="0" smtClean="0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.</m:t>
                    </m:r>
                  </m:oMath>
                </a14:m>
                <a:endParaRPr lang="en-US" sz="4400" dirty="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A52A862-BFBB-41BF-A51B-B12EADFB6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3871" y="15592592"/>
                <a:ext cx="11509528" cy="1446550"/>
              </a:xfrm>
              <a:prstGeom prst="rect">
                <a:avLst/>
              </a:prstGeom>
              <a:blipFill>
                <a:blip r:embed="rId21"/>
                <a:stretch>
                  <a:fillRect l="-2172" t="-8861" b="-19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DE7A5D5D-3B91-4A03-943D-51CC4BDA9276}"/>
                  </a:ext>
                </a:extLst>
              </p:cNvPr>
              <p:cNvSpPr txBox="1"/>
              <p:nvPr/>
            </p:nvSpPr>
            <p:spPr>
              <a:xfrm>
                <a:off x="14952072" y="18015200"/>
                <a:ext cx="10942073" cy="2801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Step 2</a:t>
                </a:r>
                <a:r>
                  <a:rPr lang="en-US" sz="44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 </a:t>
                </a:r>
                <a:r>
                  <a:rPr lang="en-US" sz="4400" b="1" dirty="0">
                    <a:solidFill>
                      <a:srgbClr val="648767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Mask </a:t>
                </a:r>
                <a14:m>
                  <m:oMath xmlns:m="http://schemas.openxmlformats.org/officeDocument/2006/math">
                    <m:r>
                      <a:rPr lang="en-US" sz="4400" b="1" i="1">
                        <a:solidFill>
                          <a:srgbClr val="648767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𝑺</m:t>
                    </m:r>
                  </m:oMath>
                </a14:m>
                <a:r>
                  <a:rPr lang="en-US" sz="4400" b="1" dirty="0">
                    <a:solidFill>
                      <a:srgbClr val="648767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 </a:t>
                </a:r>
                <a:r>
                  <a:rPr lang="ja-JP" altLang="en-US" sz="4400" b="1" dirty="0">
                    <a:solidFill>
                      <a:srgbClr val="648767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→</a:t>
                </a:r>
                <a:r>
                  <a:rPr lang="en-US" altLang="ja-JP" sz="4400" b="1" dirty="0">
                    <a:solidFill>
                      <a:srgbClr val="648767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b="1" i="1">
                            <a:solidFill>
                              <a:srgbClr val="648767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4400" b="1" i="1">
                            <a:solidFill>
                              <a:srgbClr val="648767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𝑺</m:t>
                        </m:r>
                      </m:e>
                      <m:sup>
                        <m:r>
                          <a:rPr lang="en-US" sz="4400" b="1" i="1">
                            <a:solidFill>
                              <a:srgbClr val="648767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=(</m:t>
                    </m:r>
                    <m:sSubSup>
                      <m:sSubSupPr>
                        <m:ctrlP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  <m:sup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bSup>
                    <m:r>
                      <a:rPr lang="en-US" sz="4400" b="0" i="1" smtClean="0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,…,</m:t>
                    </m:r>
                    <m:sSubSup>
                      <m:sSubSupPr>
                        <m:ctrlP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𝑇</m:t>
                        </m:r>
                      </m:sub>
                      <m:sup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ja-JP" sz="44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, </a:t>
                </a:r>
              </a:p>
              <a:p>
                <a:r>
                  <a:rPr lang="en-US" altLang="ja-JP" sz="44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	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=</m:t>
                    </m:r>
                    <m:sSubSup>
                      <m:sSubSupPr>
                        <m:ctrlP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" panose="020B0502040204020203" pitchFamily="34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sz="4400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+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sz="4400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(1−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sz="4400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44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44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, </a:t>
                </a:r>
              </a:p>
              <a:p>
                <a:r>
                  <a:rPr lang="en-US" sz="44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	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400" b="0" i="0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4400" b="0" i="0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M</m:t>
                        </m:r>
                      </m:sub>
                    </m:sSub>
                    <m:r>
                      <a:rPr lang="en-US" sz="4400" b="0" i="0" smtClean="0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≔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ℙ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=1)</m:t>
                    </m:r>
                  </m:oMath>
                </a14:m>
                <a:r>
                  <a:rPr lang="en-US" sz="4400" b="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endParaRPr lang="en-US" sz="4400" dirty="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DE7A5D5D-3B91-4A03-943D-51CC4BDA9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2072" y="18015200"/>
                <a:ext cx="10942073" cy="2801280"/>
              </a:xfrm>
              <a:prstGeom prst="rect">
                <a:avLst/>
              </a:prstGeom>
              <a:blipFill>
                <a:blip r:embed="rId22"/>
                <a:stretch>
                  <a:fillRect l="-2284" t="-4348" r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15DA8F10-240A-4CF8-A08E-F671F10FF937}"/>
                  </a:ext>
                </a:extLst>
              </p:cNvPr>
              <p:cNvSpPr txBox="1"/>
              <p:nvPr/>
            </p:nvSpPr>
            <p:spPr>
              <a:xfrm>
                <a:off x="14865660" y="20158150"/>
                <a:ext cx="12687871" cy="1447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Step 3</a:t>
                </a:r>
                <a:r>
                  <a:rPr lang="en-US" sz="44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 </a:t>
                </a:r>
                <a:r>
                  <a:rPr lang="en-US" sz="4400" b="1" dirty="0">
                    <a:solidFill>
                      <a:srgbClr val="648767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Encode</a:t>
                </a:r>
                <a:r>
                  <a:rPr lang="en-US" altLang="ja-JP" sz="4400" b="1" dirty="0">
                    <a:solidFill>
                      <a:srgbClr val="648767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b="1" i="1">
                            <a:solidFill>
                              <a:srgbClr val="648767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4400" b="1" i="1">
                            <a:solidFill>
                              <a:srgbClr val="648767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𝑺</m:t>
                        </m:r>
                      </m:e>
                      <m:sup>
                        <m:r>
                          <a:rPr lang="en-US" sz="4400" b="1" i="1">
                            <a:solidFill>
                              <a:srgbClr val="648767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ja-JP" sz="44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en-US" altLang="ja-JP" sz="44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" panose="020B0502040204020203" pitchFamily="34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4400" i="1"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=(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" panose="020B0502040204020203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4400" i="1"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,…,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" panose="020B0502040204020203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" panose="020B0502040204020203" pitchFamily="34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sz="4400" i="1"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4400" dirty="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15DA8F10-240A-4CF8-A08E-F671F10FF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5660" y="20158150"/>
                <a:ext cx="12687871" cy="1447063"/>
              </a:xfrm>
              <a:prstGeom prst="rect">
                <a:avLst/>
              </a:prstGeom>
              <a:blipFill>
                <a:blip r:embed="rId23"/>
                <a:stretch>
                  <a:fillRect l="-1970" t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72">
            <a:extLst>
              <a:ext uri="{FF2B5EF4-FFF2-40B4-BE49-F238E27FC236}">
                <a16:creationId xmlns:a16="http://schemas.microsoft.com/office/drawing/2014/main" id="{871A0A3E-B6AC-47A9-A682-04C7B4F8F44E}"/>
              </a:ext>
            </a:extLst>
          </p:cNvPr>
          <p:cNvSpPr txBox="1"/>
          <p:nvPr/>
        </p:nvSpPr>
        <p:spPr>
          <a:xfrm>
            <a:off x="14952072" y="22301342"/>
            <a:ext cx="94457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Step 4</a:t>
            </a:r>
            <a:r>
              <a:rPr lang="en-US" sz="4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 </a:t>
            </a:r>
            <a:r>
              <a:rPr lang="en-US" sz="4400" b="1" dirty="0">
                <a:solidFill>
                  <a:srgbClr val="648767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Reconstruct masked inputs</a:t>
            </a:r>
            <a:r>
              <a:rPr lang="en-US" altLang="ja-JP" sz="4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altLang="ja-JP" sz="4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	using the context from the global 	input.</a:t>
            </a:r>
            <a:endParaRPr lang="en-US" sz="44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108" name="Group 3107">
            <a:extLst>
              <a:ext uri="{FF2B5EF4-FFF2-40B4-BE49-F238E27FC236}">
                <a16:creationId xmlns:a16="http://schemas.microsoft.com/office/drawing/2014/main" id="{8EEA10ED-759D-4431-A191-8AB2218DD4BF}"/>
              </a:ext>
            </a:extLst>
          </p:cNvPr>
          <p:cNvGrpSpPr/>
          <p:nvPr/>
        </p:nvGrpSpPr>
        <p:grpSpPr>
          <a:xfrm>
            <a:off x="14897459" y="23754823"/>
            <a:ext cx="9967829" cy="4639969"/>
            <a:chOff x="14897459" y="24263395"/>
            <a:chExt cx="9967829" cy="4639969"/>
          </a:xfrm>
        </p:grpSpPr>
        <p:grpSp>
          <p:nvGrpSpPr>
            <p:cNvPr id="3107" name="Group 3106">
              <a:extLst>
                <a:ext uri="{FF2B5EF4-FFF2-40B4-BE49-F238E27FC236}">
                  <a16:creationId xmlns:a16="http://schemas.microsoft.com/office/drawing/2014/main" id="{EE050F50-15F5-4265-A35E-3CAB45C929B7}"/>
                </a:ext>
              </a:extLst>
            </p:cNvPr>
            <p:cNvGrpSpPr/>
            <p:nvPr/>
          </p:nvGrpSpPr>
          <p:grpSpPr>
            <a:xfrm>
              <a:off x="17806514" y="24263395"/>
              <a:ext cx="7058774" cy="2491985"/>
              <a:chOff x="17806514" y="24263395"/>
              <a:chExt cx="7058774" cy="24919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2733E30-4D01-45B1-AC33-27A237E8C84D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6514" y="24927821"/>
                    <a:ext cx="1775735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  <a:ea typeface="Segoe UI Black" panose="020B0A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  <a:ea typeface="Segoe UI Black" panose="020B0A02040204020203" pitchFamily="34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  <a:ea typeface="Segoe UI Black" panose="020B0A02040204020203" pitchFamily="34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ea typeface="Segoe UI Black" panose="020B0A02040204020203" pitchFamily="34" charset="0"/>
                                      <a:cs typeface="Segoe UI" panose="020B0502040204020203" pitchFamily="34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ea typeface="Segoe UI Black" panose="020B0A02040204020203" pitchFamily="34" charset="0"/>
                                      <a:cs typeface="Segoe UI" panose="020B0502040204020203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en-US" sz="4400" dirty="0">
                      <a:latin typeface="Segoe UI" panose="020B0502040204020203" pitchFamily="34" charset="0"/>
                      <a:ea typeface="Segoe UI Black" panose="020B0A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2733E30-4D01-45B1-AC33-27A237E8C8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06514" y="24927821"/>
                    <a:ext cx="1775735" cy="769441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DB096873-E4BF-4862-9960-670F4FD98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74964" y="25311128"/>
                <a:ext cx="1465544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42F312DE-9B88-45F8-A3E6-0486310592F6}"/>
                  </a:ext>
                </a:extLst>
              </p:cNvPr>
              <p:cNvSpPr/>
              <p:nvPr/>
            </p:nvSpPr>
            <p:spPr>
              <a:xfrm>
                <a:off x="21486167" y="24263395"/>
                <a:ext cx="3379121" cy="2491985"/>
              </a:xfrm>
              <a:prstGeom prst="roundRect">
                <a:avLst/>
              </a:prstGeom>
              <a:solidFill>
                <a:srgbClr val="EA9999"/>
              </a:solidFill>
              <a:ln>
                <a:solidFill>
                  <a:srgbClr val="6B6B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Transformer encoder 𝜑</a:t>
                </a:r>
              </a:p>
            </p:txBody>
          </p:sp>
        </p:grp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7DB05EA4-9C0C-4BCD-8651-A95BC4127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03479" y="26407828"/>
              <a:ext cx="992839" cy="4426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79228E41-F15E-4C9B-8802-04AC518C81B2}"/>
                </a:ext>
              </a:extLst>
            </p:cNvPr>
            <p:cNvSpPr txBox="1"/>
            <p:nvPr/>
          </p:nvSpPr>
          <p:spPr>
            <a:xfrm>
              <a:off x="14897459" y="25856376"/>
              <a:ext cx="592636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Architecture</a:t>
              </a:r>
              <a:r>
                <a:rPr lang="en-US" sz="3200" dirty="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: 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Blocks of self-attention followed by fully-connected layer(s)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Residual connections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Layer normalization</a:t>
              </a:r>
            </a:p>
          </p:txBody>
        </p:sp>
      </p:grpSp>
      <p:grpSp>
        <p:nvGrpSpPr>
          <p:cNvPr id="3105" name="Group 3104">
            <a:extLst>
              <a:ext uri="{FF2B5EF4-FFF2-40B4-BE49-F238E27FC236}">
                <a16:creationId xmlns:a16="http://schemas.microsoft.com/office/drawing/2014/main" id="{31EC4E45-1880-485B-9131-2B721F7134CB}"/>
              </a:ext>
            </a:extLst>
          </p:cNvPr>
          <p:cNvGrpSpPr/>
          <p:nvPr/>
        </p:nvGrpSpPr>
        <p:grpSpPr>
          <a:xfrm>
            <a:off x="30723941" y="10511458"/>
            <a:ext cx="4770779" cy="3727687"/>
            <a:chOff x="28605226" y="11905672"/>
            <a:chExt cx="5675735" cy="4283208"/>
          </a:xfrm>
        </p:grpSpPr>
        <p:pic>
          <p:nvPicPr>
            <p:cNvPr id="3099" name="Picture 3098">
              <a:extLst>
                <a:ext uri="{FF2B5EF4-FFF2-40B4-BE49-F238E27FC236}">
                  <a16:creationId xmlns:a16="http://schemas.microsoft.com/office/drawing/2014/main" id="{2503A6DF-5D56-4061-8118-6A20AE2DD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8605226" y="13351975"/>
              <a:ext cx="2843910" cy="2836905"/>
            </a:xfrm>
            <a:prstGeom prst="rect">
              <a:avLst/>
            </a:prstGeom>
          </p:spPr>
        </p:pic>
        <p:pic>
          <p:nvPicPr>
            <p:cNvPr id="3100" name="Picture 3099">
              <a:extLst>
                <a:ext uri="{FF2B5EF4-FFF2-40B4-BE49-F238E27FC236}">
                  <a16:creationId xmlns:a16="http://schemas.microsoft.com/office/drawing/2014/main" id="{37B078E3-224C-40EC-82FA-736D60CFB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0021139" y="12669625"/>
              <a:ext cx="2635824" cy="2622903"/>
            </a:xfrm>
            <a:prstGeom prst="rect">
              <a:avLst/>
            </a:prstGeom>
          </p:spPr>
        </p:pic>
        <p:pic>
          <p:nvPicPr>
            <p:cNvPr id="3101" name="Picture 3100">
              <a:extLst>
                <a:ext uri="{FF2B5EF4-FFF2-40B4-BE49-F238E27FC236}">
                  <a16:creationId xmlns:a16="http://schemas.microsoft.com/office/drawing/2014/main" id="{A674F151-D5C2-4CC2-B0B4-7AEEA3E98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1449136" y="11905672"/>
              <a:ext cx="2831825" cy="283881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432115F0-8590-440A-8EA5-313C53AB5EB3}"/>
                  </a:ext>
                </a:extLst>
              </p:cNvPr>
              <p:cNvSpPr txBox="1"/>
              <p:nvPr/>
            </p:nvSpPr>
            <p:spPr>
              <a:xfrm>
                <a:off x="14937944" y="28768216"/>
                <a:ext cx="9445784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Step 5</a:t>
                </a:r>
                <a:r>
                  <a:rPr lang="en-US" sz="44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 </a:t>
                </a:r>
                <a:r>
                  <a:rPr lang="en-US" sz="4400" b="1" dirty="0">
                    <a:solidFill>
                      <a:srgbClr val="648767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Train encoders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648767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4400" b="1" i="1">
                            <a:solidFill>
                              <a:srgbClr val="648767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6487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𝜽</m:t>
                        </m:r>
                      </m:sub>
                    </m:sSub>
                    <m:r>
                      <a:rPr lang="en-US" sz="4400" b="1" i="1">
                        <a:solidFill>
                          <a:srgbClr val="64876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4400" b="1" dirty="0">
                    <a:solidFill>
                      <a:srgbClr val="648767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and </a:t>
                </a:r>
                <a:r>
                  <a:rPr lang="en-US" sz="4400" b="1" dirty="0">
                    <a:solidFill>
                      <a:srgbClr val="64876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𝜑</a:t>
                </a:r>
                <a:r>
                  <a:rPr lang="en-US" sz="4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	using contrastive loss</a:t>
                </a:r>
                <a:r>
                  <a:rPr lang="en-US" altLang="ja-JP" sz="44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432115F0-8590-440A-8EA5-313C53AB5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7944" y="28768216"/>
                <a:ext cx="9445784" cy="1446550"/>
              </a:xfrm>
              <a:prstGeom prst="rect">
                <a:avLst/>
              </a:prstGeom>
              <a:blipFill>
                <a:blip r:embed="rId28"/>
                <a:stretch>
                  <a:fillRect l="-2581" t="-8439" b="-19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TextBox 199">
            <a:extLst>
              <a:ext uri="{FF2B5EF4-FFF2-40B4-BE49-F238E27FC236}">
                <a16:creationId xmlns:a16="http://schemas.microsoft.com/office/drawing/2014/main" id="{8013F843-54F5-4C13-B0D6-CD4CC5217BF1}"/>
              </a:ext>
            </a:extLst>
          </p:cNvPr>
          <p:cNvSpPr txBox="1"/>
          <p:nvPr/>
        </p:nvSpPr>
        <p:spPr>
          <a:xfrm>
            <a:off x="14754978" y="14493761"/>
            <a:ext cx="8728477" cy="861774"/>
          </a:xfrm>
          <a:prstGeom prst="rect">
            <a:avLst/>
          </a:prstGeom>
          <a:solidFill>
            <a:srgbClr val="2E2E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chemeClr val="bg1"/>
                </a:solidFill>
                <a:highlight>
                  <a:srgbClr val="2E2E2E"/>
                </a:highlight>
                <a:latin typeface="Lato" panose="020B0604020202020204" charset="0"/>
              </a:rPr>
              <a:t>Masked Contrastive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7E0F221D-1EDF-47B4-97D6-1972547DEC35}"/>
                  </a:ext>
                </a:extLst>
              </p:cNvPr>
              <p:cNvSpPr txBox="1"/>
              <p:nvPr/>
            </p:nvSpPr>
            <p:spPr>
              <a:xfrm>
                <a:off x="26585261" y="14848843"/>
                <a:ext cx="13802667" cy="1406732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6000" b="1" dirty="0">
                    <a:solidFill>
                      <a:srgbClr val="0070C0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Overall objective</a:t>
                </a:r>
                <a:r>
                  <a:rPr lang="pt-BR" sz="60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600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pt-BR" sz="6000" i="1"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" panose="020B0502040204020203" pitchFamily="34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pt-BR" sz="6000" i="1">
                                    <a:latin typeface="Cambria Math" panose="02040503050406030204" pitchFamily="18" charset="0"/>
                                    <a:ea typeface="Segoe UI Black" panose="020B0A02040204020203" pitchFamily="34" charset="0"/>
                                    <a:cs typeface="Segoe UI" panose="020B0502040204020203" pitchFamily="34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pt-BR" sz="6000">
                                    <a:latin typeface="Cambria Math" panose="02040503050406030204" pitchFamily="18" charset="0"/>
                                    <a:ea typeface="Segoe UI Black" panose="020B0A02040204020203" pitchFamily="34" charset="0"/>
                                    <a:cs typeface="Segoe UI" panose="020B0502040204020203" pitchFamily="34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l-GR" sz="6000" i="1" dirty="0">
                                    <a:latin typeface="Cambria Math" panose="02040503050406030204" pitchFamily="18" charset="0"/>
                                    <a:ea typeface="Segoe UI Black" panose="020B0A02040204020203" pitchFamily="34" charset="0"/>
                                    <a:cs typeface="Segoe UI" panose="020B0502040204020203" pitchFamily="34" charset="0"/>
                                  </a:rPr>
                                  <m:t>𝜃</m:t>
                                </m:r>
                                <m:r>
                                  <a:rPr lang="en-US" sz="6000" i="1" dirty="0">
                                    <a:latin typeface="Cambria Math" panose="02040503050406030204" pitchFamily="18" charset="0"/>
                                    <a:ea typeface="Segoe UI Black" panose="020B0A02040204020203" pitchFamily="34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r>
                                  <a:rPr lang="el-GR" sz="6000" i="1" dirty="0">
                                    <a:latin typeface="Cambria Math" panose="02040503050406030204" pitchFamily="18" charset="0"/>
                                    <a:ea typeface="Segoe UI Black" panose="020B0A02040204020203" pitchFamily="34" charset="0"/>
                                    <a:cs typeface="Segoe UI" panose="020B0502040204020203" pitchFamily="34" charset="0"/>
                                  </a:rPr>
                                  <m:t>𝜔</m:t>
                                </m:r>
                                <m:r>
                                  <a:rPr lang="en-US" sz="6000" i="1" dirty="0">
                                    <a:latin typeface="Cambria Math" panose="02040503050406030204" pitchFamily="18" charset="0"/>
                                    <a:ea typeface="Segoe UI Black" panose="020B0A02040204020203" pitchFamily="34" charset="0"/>
                                    <a:cs typeface="Segoe UI" panose="020B0502040204020203" pitchFamily="34" charset="0"/>
                                  </a:rPr>
                                  <m:t>, </m:t>
                                </m:r>
                                <m:r>
                                  <a:rPr lang="el-GR" sz="6000" i="1" dirty="0">
                                    <a:latin typeface="Cambria Math" panose="02040503050406030204" pitchFamily="18" charset="0"/>
                                    <a:ea typeface="Segoe UI Black" panose="020B0A02040204020203" pitchFamily="34" charset="0"/>
                                    <a:cs typeface="Segoe UI" panose="020B0502040204020203" pitchFamily="34" charset="0"/>
                                  </a:rPr>
                                  <m:t>𝜑</m:t>
                                </m:r>
                              </m:lim>
                            </m:limLow>
                          </m:fName>
                          <m:e>
                            <m:r>
                              <m:rPr>
                                <m:nor/>
                              </m:rPr>
                              <a:rPr lang="pt-BR" sz="6000" dirty="0">
                                <a:latin typeface="Segoe UI" panose="020B0502040204020203" pitchFamily="34" charset="0"/>
                                <a:ea typeface="Segoe UI Black" panose="020B0A02040204020203" pitchFamily="34" charset="0"/>
                                <a:cs typeface="Segoe UI" panose="020B0502040204020203" pitchFamily="34" charset="0"/>
                              </a:rPr>
                              <m:t>ℒ</m:t>
                            </m:r>
                          </m:e>
                        </m:func>
                        <m:sSub>
                          <m:sSubPr>
                            <m:ctrlPr>
                              <a:rPr lang="pt-BR" sz="6000" i="1"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" panose="020B0502040204020203" pitchFamily="34" charset="0"/>
                              </a:rPr>
                              <m:t>= </m:t>
                            </m:r>
                            <m:r>
                              <m:rPr>
                                <m:nor/>
                              </m:rPr>
                              <a:rPr lang="pt-BR" sz="6000" dirty="0">
                                <a:latin typeface="Segoe UI" panose="020B0502040204020203" pitchFamily="34" charset="0"/>
                                <a:ea typeface="Segoe UI Black" panose="020B0A02040204020203" pitchFamily="34" charset="0"/>
                                <a:cs typeface="Segoe UI" panose="020B0502040204020203" pitchFamily="34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6000" i="1" dirty="0"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" panose="020B0502040204020203" pitchFamily="34" charset="0"/>
                              </a:rPr>
                              <m:t>𝑅𝐿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6000" b="0" i="0" dirty="0" smtClean="0">
                            <a:latin typeface="Segoe UI" panose="020B0502040204020203" pitchFamily="34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+ </m:t>
                        </m:r>
                        <m:r>
                          <m:rPr>
                            <m:nor/>
                          </m:rPr>
                          <a:rPr lang="el-GR" sz="6000" dirty="0">
                            <a:latin typeface="Segoe UI" panose="020B0502040204020203" pitchFamily="34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pt-BR" sz="6000" dirty="0">
                            <a:latin typeface="Segoe UI" panose="020B0502040204020203" pitchFamily="34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ℒ</m:t>
                        </m:r>
                      </m:e>
                      <m:sub>
                        <m:r>
                          <a:rPr lang="en-US" sz="60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𝑐𝑡</m:t>
                        </m:r>
                      </m:sub>
                    </m:sSub>
                  </m:oMath>
                </a14:m>
                <a:endParaRPr lang="en-US" sz="6000" dirty="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7E0F221D-1EDF-47B4-97D6-1972547DE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5261" y="14848843"/>
                <a:ext cx="13802667" cy="1406732"/>
              </a:xfrm>
              <a:prstGeom prst="rect">
                <a:avLst/>
              </a:prstGeom>
              <a:blipFill>
                <a:blip r:embed="rId29"/>
                <a:stretch>
                  <a:fillRect l="-1059" t="-13734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TextBox 206">
            <a:extLst>
              <a:ext uri="{FF2B5EF4-FFF2-40B4-BE49-F238E27FC236}">
                <a16:creationId xmlns:a16="http://schemas.microsoft.com/office/drawing/2014/main" id="{356A0D8D-52C9-43FC-9ED2-441C978A2C21}"/>
              </a:ext>
            </a:extLst>
          </p:cNvPr>
          <p:cNvSpPr txBox="1"/>
          <p:nvPr/>
        </p:nvSpPr>
        <p:spPr>
          <a:xfrm>
            <a:off x="26585261" y="16879490"/>
            <a:ext cx="7612802" cy="861774"/>
          </a:xfrm>
          <a:prstGeom prst="rect">
            <a:avLst/>
          </a:prstGeom>
          <a:solidFill>
            <a:srgbClr val="2E2E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chemeClr val="bg1"/>
                </a:solidFill>
                <a:highlight>
                  <a:srgbClr val="2E2E2E"/>
                </a:highlight>
                <a:latin typeface="Lato" panose="020B0604020202020204" charset="0"/>
              </a:rPr>
              <a:t>Reinforcement Learning</a:t>
            </a:r>
          </a:p>
        </p:txBody>
      </p:sp>
      <p:grpSp>
        <p:nvGrpSpPr>
          <p:cNvPr id="3117" name="Group 3116">
            <a:extLst>
              <a:ext uri="{FF2B5EF4-FFF2-40B4-BE49-F238E27FC236}">
                <a16:creationId xmlns:a16="http://schemas.microsoft.com/office/drawing/2014/main" id="{866E522B-A9A0-4808-957F-D5A992DA4917}"/>
              </a:ext>
            </a:extLst>
          </p:cNvPr>
          <p:cNvGrpSpPr/>
          <p:nvPr/>
        </p:nvGrpSpPr>
        <p:grpSpPr>
          <a:xfrm>
            <a:off x="33979978" y="17532859"/>
            <a:ext cx="8941480" cy="2638628"/>
            <a:chOff x="27383253" y="18167459"/>
            <a:chExt cx="8941480" cy="2638628"/>
          </a:xfrm>
        </p:grpSpPr>
        <p:sp>
          <p:nvSpPr>
            <p:cNvPr id="208" name="Rectangle: Rounded Corners 207">
              <a:extLst>
                <a:ext uri="{FF2B5EF4-FFF2-40B4-BE49-F238E27FC236}">
                  <a16:creationId xmlns:a16="http://schemas.microsoft.com/office/drawing/2014/main" id="{F2219B1B-007D-4884-9F39-6B6D960E4CA3}"/>
                </a:ext>
              </a:extLst>
            </p:cNvPr>
            <p:cNvSpPr/>
            <p:nvPr/>
          </p:nvSpPr>
          <p:spPr>
            <a:xfrm>
              <a:off x="32284396" y="18176340"/>
              <a:ext cx="4040337" cy="249198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6B6B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Model-free NN module (parameters 𝜔)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DF0F9DBD-4FAE-492F-9D7C-CD0E26C05A16}"/>
                    </a:ext>
                  </a:extLst>
                </p:cNvPr>
                <p:cNvSpPr txBox="1"/>
                <p:nvPr/>
              </p:nvSpPr>
              <p:spPr>
                <a:xfrm>
                  <a:off x="27383253" y="19022394"/>
                  <a:ext cx="2755805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i="1" smtClean="0"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  <a:ea typeface="Segoe UI Black" panose="020B0A02040204020203" pitchFamily="34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  <a:ea typeface="Segoe UI Black" panose="020B0A02040204020203" pitchFamily="34" charset="0"/>
                                    <a:cs typeface="Segoe UI" panose="020B0502040204020203" pitchFamily="34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  <a:ea typeface="Segoe UI Black" panose="020B0A02040204020203" pitchFamily="34" charset="0"/>
                                    <a:cs typeface="Segoe UI" panose="020B0502040204020203" pitchFamily="34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=</m:t>
                        </m:r>
                      </m:oMath>
                    </m:oMathPara>
                  </a14:m>
                  <a:endParaRPr lang="en-US" sz="44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DF0F9DBD-4FAE-492F-9D7C-CD0E26C05A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83253" y="19022394"/>
                  <a:ext cx="2755805" cy="76944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15" name="Group 3114">
              <a:extLst>
                <a:ext uri="{FF2B5EF4-FFF2-40B4-BE49-F238E27FC236}">
                  <a16:creationId xmlns:a16="http://schemas.microsoft.com/office/drawing/2014/main" id="{FA625C89-3276-44DF-9034-F9B2401A6BF5}"/>
                </a:ext>
              </a:extLst>
            </p:cNvPr>
            <p:cNvGrpSpPr/>
            <p:nvPr/>
          </p:nvGrpSpPr>
          <p:grpSpPr>
            <a:xfrm>
              <a:off x="30100986" y="18167459"/>
              <a:ext cx="366265" cy="2638628"/>
              <a:chOff x="43635553" y="12801599"/>
              <a:chExt cx="3722309" cy="8428012"/>
            </a:xfrm>
          </p:grpSpPr>
          <p:sp>
            <p:nvSpPr>
              <p:cNvPr id="3109" name="Rectangle 3108">
                <a:extLst>
                  <a:ext uri="{FF2B5EF4-FFF2-40B4-BE49-F238E27FC236}">
                    <a16:creationId xmlns:a16="http://schemas.microsoft.com/office/drawing/2014/main" id="{7FA49821-FF26-43D0-9D68-337AE7E53281}"/>
                  </a:ext>
                </a:extLst>
              </p:cNvPr>
              <p:cNvSpPr/>
              <p:nvPr/>
            </p:nvSpPr>
            <p:spPr>
              <a:xfrm>
                <a:off x="43667124" y="12801599"/>
                <a:ext cx="3674953" cy="8427999"/>
              </a:xfrm>
              <a:prstGeom prst="rect">
                <a:avLst/>
              </a:prstGeom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14" name="Group 3113">
                <a:extLst>
                  <a:ext uri="{FF2B5EF4-FFF2-40B4-BE49-F238E27FC236}">
                    <a16:creationId xmlns:a16="http://schemas.microsoft.com/office/drawing/2014/main" id="{F6A7D046-D02A-4AF5-A826-5E5EB020BE95}"/>
                  </a:ext>
                </a:extLst>
              </p:cNvPr>
              <p:cNvGrpSpPr/>
              <p:nvPr/>
            </p:nvGrpSpPr>
            <p:grpSpPr>
              <a:xfrm>
                <a:off x="43667124" y="13351975"/>
                <a:ext cx="3674953" cy="2240617"/>
                <a:chOff x="43667124" y="13351975"/>
                <a:chExt cx="3674953" cy="2240617"/>
              </a:xfrm>
            </p:grpSpPr>
            <p:cxnSp>
              <p:nvCxnSpPr>
                <p:cNvPr id="3113" name="Straight Connector 3112">
                  <a:extLst>
                    <a:ext uri="{FF2B5EF4-FFF2-40B4-BE49-F238E27FC236}">
                      <a16:creationId xmlns:a16="http://schemas.microsoft.com/office/drawing/2014/main" id="{D3220C62-D71F-4A95-818B-151891EC0467}"/>
                    </a:ext>
                  </a:extLst>
                </p:cNvPr>
                <p:cNvCxnSpPr/>
                <p:nvPr/>
              </p:nvCxnSpPr>
              <p:spPr>
                <a:xfrm>
                  <a:off x="43698695" y="13351975"/>
                  <a:ext cx="3643382" cy="0"/>
                </a:xfrm>
                <a:prstGeom prst="line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93A978EA-5FA8-4957-A70F-4F9D9D3382C4}"/>
                    </a:ext>
                  </a:extLst>
                </p:cNvPr>
                <p:cNvCxnSpPr/>
                <p:nvPr/>
              </p:nvCxnSpPr>
              <p:spPr>
                <a:xfrm>
                  <a:off x="43667124" y="13937512"/>
                  <a:ext cx="3643382" cy="0"/>
                </a:xfrm>
                <a:prstGeom prst="line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A2E96993-5004-4FCE-A771-98204664234F}"/>
                    </a:ext>
                  </a:extLst>
                </p:cNvPr>
                <p:cNvCxnSpPr/>
                <p:nvPr/>
              </p:nvCxnSpPr>
              <p:spPr>
                <a:xfrm>
                  <a:off x="43698695" y="14493761"/>
                  <a:ext cx="3643382" cy="0"/>
                </a:xfrm>
                <a:prstGeom prst="line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F390AB0E-5E30-487E-8262-B8DE481C9125}"/>
                    </a:ext>
                  </a:extLst>
                </p:cNvPr>
                <p:cNvCxnSpPr/>
                <p:nvPr/>
              </p:nvCxnSpPr>
              <p:spPr>
                <a:xfrm>
                  <a:off x="43698695" y="15068480"/>
                  <a:ext cx="3643382" cy="0"/>
                </a:xfrm>
                <a:prstGeom prst="line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6F407C01-B850-485D-A6B2-AE061EAF7D1F}"/>
                    </a:ext>
                  </a:extLst>
                </p:cNvPr>
                <p:cNvCxnSpPr/>
                <p:nvPr/>
              </p:nvCxnSpPr>
              <p:spPr>
                <a:xfrm>
                  <a:off x="43698695" y="15592592"/>
                  <a:ext cx="3643382" cy="0"/>
                </a:xfrm>
                <a:prstGeom prst="line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CDE5F1EA-AD09-44A2-AEEA-23EF95EF8365}"/>
                  </a:ext>
                </a:extLst>
              </p:cNvPr>
              <p:cNvGrpSpPr/>
              <p:nvPr/>
            </p:nvGrpSpPr>
            <p:grpSpPr>
              <a:xfrm>
                <a:off x="43682909" y="16198001"/>
                <a:ext cx="3674953" cy="2240617"/>
                <a:chOff x="43667124" y="13351975"/>
                <a:chExt cx="3674953" cy="2240617"/>
              </a:xfrm>
            </p:grpSpPr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95172DD2-C4A0-4CE3-9892-55948F88536F}"/>
                    </a:ext>
                  </a:extLst>
                </p:cNvPr>
                <p:cNvCxnSpPr/>
                <p:nvPr/>
              </p:nvCxnSpPr>
              <p:spPr>
                <a:xfrm>
                  <a:off x="43698695" y="13351975"/>
                  <a:ext cx="3643382" cy="0"/>
                </a:xfrm>
                <a:prstGeom prst="line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6AF7D795-13FA-4038-B95D-995DF239BE4B}"/>
                    </a:ext>
                  </a:extLst>
                </p:cNvPr>
                <p:cNvCxnSpPr/>
                <p:nvPr/>
              </p:nvCxnSpPr>
              <p:spPr>
                <a:xfrm>
                  <a:off x="43667124" y="13937512"/>
                  <a:ext cx="3643382" cy="0"/>
                </a:xfrm>
                <a:prstGeom prst="line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6F5961B1-4C0F-44C7-9A67-1C20480B0380}"/>
                    </a:ext>
                  </a:extLst>
                </p:cNvPr>
                <p:cNvCxnSpPr/>
                <p:nvPr/>
              </p:nvCxnSpPr>
              <p:spPr>
                <a:xfrm>
                  <a:off x="43698695" y="14493761"/>
                  <a:ext cx="3643382" cy="0"/>
                </a:xfrm>
                <a:prstGeom prst="line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C8C876D3-9427-4DA7-99F8-53CA9AB39DEC}"/>
                    </a:ext>
                  </a:extLst>
                </p:cNvPr>
                <p:cNvCxnSpPr/>
                <p:nvPr/>
              </p:nvCxnSpPr>
              <p:spPr>
                <a:xfrm>
                  <a:off x="43698695" y="15068480"/>
                  <a:ext cx="3643382" cy="0"/>
                </a:xfrm>
                <a:prstGeom prst="line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0811B964-F032-4F00-83F2-0BAC882B9EBE}"/>
                    </a:ext>
                  </a:extLst>
                </p:cNvPr>
                <p:cNvCxnSpPr/>
                <p:nvPr/>
              </p:nvCxnSpPr>
              <p:spPr>
                <a:xfrm>
                  <a:off x="43698695" y="15592592"/>
                  <a:ext cx="3643382" cy="0"/>
                </a:xfrm>
                <a:prstGeom prst="line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4AB3516D-6C9F-48D2-80D8-DC69FCC5FE1E}"/>
                  </a:ext>
                </a:extLst>
              </p:cNvPr>
              <p:cNvGrpSpPr/>
              <p:nvPr/>
            </p:nvGrpSpPr>
            <p:grpSpPr>
              <a:xfrm>
                <a:off x="43635553" y="18988994"/>
                <a:ext cx="3674953" cy="2240617"/>
                <a:chOff x="43667124" y="13351975"/>
                <a:chExt cx="3674953" cy="2240617"/>
              </a:xfrm>
            </p:grpSpPr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4EC07815-19F5-4057-91AF-04957FD248EF}"/>
                    </a:ext>
                  </a:extLst>
                </p:cNvPr>
                <p:cNvCxnSpPr/>
                <p:nvPr/>
              </p:nvCxnSpPr>
              <p:spPr>
                <a:xfrm>
                  <a:off x="43698695" y="13351975"/>
                  <a:ext cx="3643382" cy="0"/>
                </a:xfrm>
                <a:prstGeom prst="line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F96F81FA-6410-4DD4-B027-6C21FF995897}"/>
                    </a:ext>
                  </a:extLst>
                </p:cNvPr>
                <p:cNvCxnSpPr/>
                <p:nvPr/>
              </p:nvCxnSpPr>
              <p:spPr>
                <a:xfrm>
                  <a:off x="43667124" y="13937512"/>
                  <a:ext cx="3643382" cy="0"/>
                </a:xfrm>
                <a:prstGeom prst="line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F1274D50-C477-4F3F-9010-0C6D12359B1D}"/>
                    </a:ext>
                  </a:extLst>
                </p:cNvPr>
                <p:cNvCxnSpPr/>
                <p:nvPr/>
              </p:nvCxnSpPr>
              <p:spPr>
                <a:xfrm>
                  <a:off x="43698695" y="14493761"/>
                  <a:ext cx="3643382" cy="0"/>
                </a:xfrm>
                <a:prstGeom prst="line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162D5E39-EF0A-49F1-A8FB-29442298F2E5}"/>
                    </a:ext>
                  </a:extLst>
                </p:cNvPr>
                <p:cNvCxnSpPr/>
                <p:nvPr/>
              </p:nvCxnSpPr>
              <p:spPr>
                <a:xfrm>
                  <a:off x="43698695" y="15068480"/>
                  <a:ext cx="3643382" cy="0"/>
                </a:xfrm>
                <a:prstGeom prst="line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8234CCDF-A693-4E25-81ED-FE5D4921A9FC}"/>
                    </a:ext>
                  </a:extLst>
                </p:cNvPr>
                <p:cNvCxnSpPr/>
                <p:nvPr/>
              </p:nvCxnSpPr>
              <p:spPr>
                <a:xfrm>
                  <a:off x="43698695" y="15592592"/>
                  <a:ext cx="3643382" cy="0"/>
                </a:xfrm>
                <a:prstGeom prst="line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B1F5A9F9-0150-4A52-93E9-3D6B5D4A8C5D}"/>
                </a:ext>
              </a:extLst>
            </p:cNvPr>
            <p:cNvCxnSpPr>
              <a:cxnSpLocks/>
            </p:cNvCxnSpPr>
            <p:nvPr/>
          </p:nvCxnSpPr>
          <p:spPr>
            <a:xfrm>
              <a:off x="30723941" y="19521915"/>
              <a:ext cx="146554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50" name="Rectangle 249">
            <a:extLst>
              <a:ext uri="{FF2B5EF4-FFF2-40B4-BE49-F238E27FC236}">
                <a16:creationId xmlns:a16="http://schemas.microsoft.com/office/drawing/2014/main" id="{A676F17A-338E-49B3-819F-53619E00E0FC}"/>
              </a:ext>
            </a:extLst>
          </p:cNvPr>
          <p:cNvSpPr/>
          <p:nvPr/>
        </p:nvSpPr>
        <p:spPr>
          <a:xfrm>
            <a:off x="39211902" y="22910965"/>
            <a:ext cx="9754613" cy="96565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30F82F8B-AE80-4EBB-9A20-B4D390A9E2D6}"/>
                  </a:ext>
                </a:extLst>
              </p:cNvPr>
              <p:cNvSpPr txBox="1"/>
              <p:nvPr/>
            </p:nvSpPr>
            <p:spPr>
              <a:xfrm>
                <a:off x="26657735" y="18294111"/>
                <a:ext cx="7189372" cy="2800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Courier New" panose="02070309020205020404" pitchFamily="49" charset="0"/>
                  <a:buChar char="o"/>
                </a:pPr>
                <a:r>
                  <a:rPr lang="en-US" sz="44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Select and take actions</a:t>
                </a:r>
              </a:p>
              <a:p>
                <a:pPr marL="571500" indent="-571500">
                  <a:buFont typeface="Courier New" panose="02070309020205020404" pitchFamily="49" charset="0"/>
                  <a:buChar char="o"/>
                </a:pPr>
                <a:r>
                  <a:rPr lang="en-US" sz="44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Populate the replay buffer  with experiences</a:t>
                </a:r>
              </a:p>
              <a:p>
                <a:pPr marL="571500" indent="-571500">
                  <a:buFont typeface="Courier New" panose="02070309020205020404" pitchFamily="49" charset="0"/>
                  <a:buChar char="o"/>
                </a:pPr>
                <a:r>
                  <a:rPr lang="en-US" sz="44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Train 𝜔 with objective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dirty="0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4400" i="1" dirty="0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ℒ</m:t>
                        </m:r>
                      </m:e>
                      <m:sub>
                        <m:r>
                          <a:rPr lang="en-US" sz="4400" b="0" i="1" dirty="0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𝑅𝐿</m:t>
                        </m:r>
                      </m:sub>
                    </m:sSub>
                  </m:oMath>
                </a14:m>
                <a:endParaRPr lang="en-US" sz="4400" dirty="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30F82F8B-AE80-4EBB-9A20-B4D390A9E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7735" y="18294111"/>
                <a:ext cx="7189372" cy="2800767"/>
              </a:xfrm>
              <a:prstGeom prst="rect">
                <a:avLst/>
              </a:prstGeom>
              <a:blipFill>
                <a:blip r:embed="rId31"/>
                <a:stretch>
                  <a:fillRect l="-3223" t="-4357" r="-4919" b="-106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8" name="Group 237">
            <a:extLst>
              <a:ext uri="{FF2B5EF4-FFF2-40B4-BE49-F238E27FC236}">
                <a16:creationId xmlns:a16="http://schemas.microsoft.com/office/drawing/2014/main" id="{76869026-7352-4AE1-B541-8EF5D31707AE}"/>
              </a:ext>
            </a:extLst>
          </p:cNvPr>
          <p:cNvGrpSpPr/>
          <p:nvPr/>
        </p:nvGrpSpPr>
        <p:grpSpPr>
          <a:xfrm>
            <a:off x="39321868" y="20145915"/>
            <a:ext cx="1616195" cy="1447063"/>
            <a:chOff x="17283792" y="24448168"/>
            <a:chExt cx="2351746" cy="2205532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A0FF6D28-B799-4511-AF62-BAC9853538D8}"/>
                </a:ext>
              </a:extLst>
            </p:cNvPr>
            <p:cNvGrpSpPr/>
            <p:nvPr/>
          </p:nvGrpSpPr>
          <p:grpSpPr>
            <a:xfrm>
              <a:off x="17283792" y="24448168"/>
              <a:ext cx="2351746" cy="2205532"/>
              <a:chOff x="17283791" y="24132376"/>
              <a:chExt cx="3200401" cy="2521324"/>
            </a:xfrm>
          </p:grpSpPr>
          <p:sp>
            <p:nvSpPr>
              <p:cNvPr id="241" name="Flowchart: Magnetic Disk 240">
                <a:extLst>
                  <a:ext uri="{FF2B5EF4-FFF2-40B4-BE49-F238E27FC236}">
                    <a16:creationId xmlns:a16="http://schemas.microsoft.com/office/drawing/2014/main" id="{D560965C-4EDD-46C3-A24C-72EEA6350433}"/>
                  </a:ext>
                </a:extLst>
              </p:cNvPr>
              <p:cNvSpPr/>
              <p:nvPr/>
            </p:nvSpPr>
            <p:spPr>
              <a:xfrm>
                <a:off x="17283792" y="25790321"/>
                <a:ext cx="3200400" cy="863379"/>
              </a:xfrm>
              <a:prstGeom prst="flowChartMagneticDisk">
                <a:avLst/>
              </a:prstGeom>
              <a:solidFill>
                <a:srgbClr val="0070C0"/>
              </a:solidFill>
              <a:ln>
                <a:solidFill>
                  <a:srgbClr val="2E2E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Flowchart: Magnetic Disk 241">
                <a:extLst>
                  <a:ext uri="{FF2B5EF4-FFF2-40B4-BE49-F238E27FC236}">
                    <a16:creationId xmlns:a16="http://schemas.microsoft.com/office/drawing/2014/main" id="{366DA562-CAC9-4660-AA25-CD2468656D0E}"/>
                  </a:ext>
                </a:extLst>
              </p:cNvPr>
              <p:cNvSpPr/>
              <p:nvPr/>
            </p:nvSpPr>
            <p:spPr>
              <a:xfrm>
                <a:off x="17283792" y="25236667"/>
                <a:ext cx="3200400" cy="863379"/>
              </a:xfrm>
              <a:prstGeom prst="flowChartMagneticDisk">
                <a:avLst/>
              </a:prstGeom>
              <a:solidFill>
                <a:srgbClr val="0070C0"/>
              </a:solidFill>
              <a:ln>
                <a:solidFill>
                  <a:srgbClr val="2E2E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Flowchart: Magnetic Disk 242">
                <a:extLst>
                  <a:ext uri="{FF2B5EF4-FFF2-40B4-BE49-F238E27FC236}">
                    <a16:creationId xmlns:a16="http://schemas.microsoft.com/office/drawing/2014/main" id="{17EEB60E-233E-4D2F-939D-8995AC0525C7}"/>
                  </a:ext>
                </a:extLst>
              </p:cNvPr>
              <p:cNvSpPr/>
              <p:nvPr/>
            </p:nvSpPr>
            <p:spPr>
              <a:xfrm>
                <a:off x="17283791" y="24683014"/>
                <a:ext cx="3200400" cy="863379"/>
              </a:xfrm>
              <a:prstGeom prst="flowChartMagneticDisk">
                <a:avLst/>
              </a:prstGeom>
              <a:solidFill>
                <a:srgbClr val="0070C0"/>
              </a:solidFill>
              <a:ln>
                <a:solidFill>
                  <a:srgbClr val="2E2E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Flowchart: Magnetic Disk 243">
                <a:extLst>
                  <a:ext uri="{FF2B5EF4-FFF2-40B4-BE49-F238E27FC236}">
                    <a16:creationId xmlns:a16="http://schemas.microsoft.com/office/drawing/2014/main" id="{D71BF225-DF7F-415D-B4CF-FB63E57DDF56}"/>
                  </a:ext>
                </a:extLst>
              </p:cNvPr>
              <p:cNvSpPr/>
              <p:nvPr/>
            </p:nvSpPr>
            <p:spPr>
              <a:xfrm>
                <a:off x="17283792" y="24132376"/>
                <a:ext cx="3200400" cy="863379"/>
              </a:xfrm>
              <a:prstGeom prst="flowChartMagneticDisk">
                <a:avLst/>
              </a:prstGeom>
              <a:solidFill>
                <a:srgbClr val="0070C0"/>
              </a:solidFill>
              <a:ln>
                <a:solidFill>
                  <a:srgbClr val="2E2E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0B1ACD4D-1EEA-493E-A89D-787D7D9E64A2}"/>
                    </a:ext>
                  </a:extLst>
                </p:cNvPr>
                <p:cNvSpPr txBox="1"/>
                <p:nvPr/>
              </p:nvSpPr>
              <p:spPr>
                <a:xfrm>
                  <a:off x="17985798" y="25257385"/>
                  <a:ext cx="947731" cy="9381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400" i="1" smtClean="0">
                            <a:solidFill>
                              <a:srgbClr val="FBFBFB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ℬ</m:t>
                        </m:r>
                      </m:oMath>
                    </m:oMathPara>
                  </a14:m>
                  <a:endParaRPr lang="en-US" sz="3400" dirty="0">
                    <a:solidFill>
                      <a:srgbClr val="FBFBFB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0B1ACD4D-1EEA-493E-A89D-787D7D9E6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85798" y="25257385"/>
                  <a:ext cx="947731" cy="93819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D7F6B407-6E67-414A-83D5-D0A1658B400E}"/>
                  </a:ext>
                </a:extLst>
              </p:cNvPr>
              <p:cNvSpPr txBox="1"/>
              <p:nvPr/>
            </p:nvSpPr>
            <p:spPr>
              <a:xfrm>
                <a:off x="38024413" y="21641826"/>
                <a:ext cx="4681791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ℬ</a:t>
                </a:r>
                <a:r>
                  <a:rPr lang="en-US" sz="3200" dirty="0">
                    <a:latin typeface="Consolas" panose="020B0609020204030204" pitchFamily="49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.append</a:t>
                </a:r>
                <a:r>
                  <a:rPr lang="en-US" sz="32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3200" b="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r>
                      <a:rPr lang="en-US" sz="3200" b="0" i="1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3200" b="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3200" b="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32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3200" b="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3200" b="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r>
                      <a:rPr lang="en-US" sz="3200" b="0" i="1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3200" b="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𝑡</m:t>
                        </m:r>
                        <m:r>
                          <a:rPr lang="en-US" sz="3200" b="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32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D7F6B407-6E67-414A-83D5-D0A1658B4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4413" y="21641826"/>
                <a:ext cx="4681791" cy="584775"/>
              </a:xfrm>
              <a:prstGeom prst="rect">
                <a:avLst/>
              </a:prstGeom>
              <a:blipFill>
                <a:blip r:embed="rId33"/>
                <a:stretch>
                  <a:fillRect l="-3385" t="-15625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TextBox 246">
            <a:extLst>
              <a:ext uri="{FF2B5EF4-FFF2-40B4-BE49-F238E27FC236}">
                <a16:creationId xmlns:a16="http://schemas.microsoft.com/office/drawing/2014/main" id="{F086007C-4B81-4B67-8038-55D7458DD134}"/>
              </a:ext>
            </a:extLst>
          </p:cNvPr>
          <p:cNvSpPr txBox="1"/>
          <p:nvPr/>
        </p:nvSpPr>
        <p:spPr>
          <a:xfrm>
            <a:off x="39290634" y="22950037"/>
            <a:ext cx="9549070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19535D"/>
                </a:solidFill>
                <a:latin typeface="Lato" panose="020B0604020202020204" charset="0"/>
              </a:rPr>
              <a:t>Ongoing &amp; Future Experiments</a:t>
            </a:r>
            <a:endParaRPr lang="en-US" sz="4000" dirty="0">
              <a:solidFill>
                <a:srgbClr val="2E2E2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2E2E2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Benchmark on more challenging environments after tinkering on the toy environment.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2E2E2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the transformer to prioritize sequences on the buffer. 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rgbClr val="2E2E2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Diversify the replay buffer and see if that improves training.</a:t>
            </a:r>
          </a:p>
          <a:p>
            <a:endParaRPr lang="en-US" sz="4000" dirty="0">
              <a:solidFill>
                <a:srgbClr val="2E2E2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4000" dirty="0">
              <a:solidFill>
                <a:srgbClr val="2E2E2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4000" dirty="0">
                <a:solidFill>
                  <a:srgbClr val="2E2E2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Open-source </a:t>
            </a:r>
            <a:r>
              <a:rPr lang="en-US" sz="4000" b="1" dirty="0">
                <a:solidFill>
                  <a:srgbClr val="EA4C89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code</a:t>
            </a:r>
            <a:r>
              <a:rPr lang="en-US" sz="4000" dirty="0">
                <a:solidFill>
                  <a:srgbClr val="2E2E2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coming soon to </a:t>
            </a:r>
            <a:r>
              <a:rPr lang="en-US" sz="4000" dirty="0">
                <a:solidFill>
                  <a:srgbClr val="2E2E2E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4"/>
              </a:rPr>
              <a:t>https://github.com/eskalnes/RL_memory</a:t>
            </a:r>
            <a:endParaRPr lang="en-US" sz="4000" dirty="0">
              <a:solidFill>
                <a:srgbClr val="2E2E2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4000" dirty="0">
              <a:solidFill>
                <a:srgbClr val="2E2E2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119" name="Picture 3118">
            <a:extLst>
              <a:ext uri="{FF2B5EF4-FFF2-40B4-BE49-F238E27FC236}">
                <a16:creationId xmlns:a16="http://schemas.microsoft.com/office/drawing/2014/main" id="{1BDAB934-1E89-4681-9198-3A9EFBA0EB10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4025586" y="13980259"/>
            <a:ext cx="2334920" cy="2347748"/>
          </a:xfrm>
          <a:prstGeom prst="rect">
            <a:avLst/>
          </a:prstGeom>
        </p:spPr>
      </p:pic>
      <p:pic>
        <p:nvPicPr>
          <p:cNvPr id="3120" name="Picture 3119">
            <a:extLst>
              <a:ext uri="{FF2B5EF4-FFF2-40B4-BE49-F238E27FC236}">
                <a16:creationId xmlns:a16="http://schemas.microsoft.com/office/drawing/2014/main" id="{D10B3DC8-EA85-4DBD-B2B4-4005762FFA87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7049252" y="14185018"/>
            <a:ext cx="1325726" cy="1329388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646C6B67-12DB-4DEF-8806-446F0FE82771}"/>
              </a:ext>
            </a:extLst>
          </p:cNvPr>
          <p:cNvSpPr txBox="1"/>
          <p:nvPr/>
        </p:nvSpPr>
        <p:spPr>
          <a:xfrm>
            <a:off x="43724583" y="12838761"/>
            <a:ext cx="50141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Toy environment</a:t>
            </a:r>
            <a:r>
              <a:rPr lang="en-US" sz="4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C15AED6-CD44-4AA2-8338-17F9F0A257AD}"/>
              </a:ext>
            </a:extLst>
          </p:cNvPr>
          <p:cNvSpPr txBox="1"/>
          <p:nvPr/>
        </p:nvSpPr>
        <p:spPr>
          <a:xfrm>
            <a:off x="44069113" y="16459200"/>
            <a:ext cx="2247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Environment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4C272A2-3A01-4F3D-8309-62F4C372C113}"/>
              </a:ext>
            </a:extLst>
          </p:cNvPr>
          <p:cNvSpPr txBox="1"/>
          <p:nvPr/>
        </p:nvSpPr>
        <p:spPr>
          <a:xfrm>
            <a:off x="46820545" y="15592592"/>
            <a:ext cx="1783140" cy="85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Current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C5BEFE5-E9AE-4195-AA4D-9C2C674B26DE}"/>
                  </a:ext>
                </a:extLst>
              </p:cNvPr>
              <p:cNvSpPr txBox="1"/>
              <p:nvPr/>
            </p:nvSpPr>
            <p:spPr>
              <a:xfrm>
                <a:off x="32537950" y="30231623"/>
                <a:ext cx="5898643" cy="138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0" dirty="0">
                    <a:ea typeface="Segoe UI Black" panose="020B0A02040204020203" pitchFamily="34" charset="0"/>
                    <a:cs typeface="Segoe UI" panose="020B0502040204020203" pitchFamily="34" charset="0"/>
                  </a:rPr>
                  <a:t>Queries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= 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000" dirty="0">
                            <a:latin typeface="Segoe UI" panose="020B0502040204020203" pitchFamily="34" charset="0"/>
                            <a:cs typeface="Segoe UI" panose="020B0502040204020203" pitchFamily="34" charset="0"/>
                          </a:rPr>
                          <m:t>𝜑</m:t>
                        </m:r>
                        <m:r>
                          <a:rPr lang="en-US" sz="40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Sup>
                      <m:sSubSup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bSup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))</m:t>
                    </m:r>
                  </m:oMath>
                </a14:m>
                <a:endParaRPr lang="en-US" sz="4000" dirty="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  <a:p>
                <a:pPr algn="ctr"/>
                <a:r>
                  <a:rPr lang="en-US" sz="4000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Keys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i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" panose="020B0502040204020203" pitchFamily="34" charset="0"/>
                      </a:rPr>
                      <m:t>= 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))</m:t>
                    </m:r>
                  </m:oMath>
                </a14:m>
                <a:endParaRPr lang="en-US" sz="4000" dirty="0"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C5BEFE5-E9AE-4195-AA4D-9C2C674B2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7950" y="30231623"/>
                <a:ext cx="5898643" cy="1381404"/>
              </a:xfrm>
              <a:prstGeom prst="rect">
                <a:avLst/>
              </a:prstGeom>
              <a:blipFill>
                <a:blip r:embed="rId37"/>
                <a:stretch>
                  <a:fillRect t="-7489" b="-1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084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20210</TotalTime>
  <Words>863</Words>
  <Application>Microsoft Office PowerPoint</Application>
  <PresentationFormat>Custom</PresentationFormat>
  <Paragraphs>92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Cambria Math</vt:lpstr>
      <vt:lpstr>Courier New</vt:lpstr>
      <vt:lpstr>Arial</vt:lpstr>
      <vt:lpstr>Segoe UI Black</vt:lpstr>
      <vt:lpstr>Calibri</vt:lpstr>
      <vt:lpstr>Lato</vt:lpstr>
      <vt:lpstr>Consolas</vt:lpstr>
      <vt:lpstr>Wingdings</vt:lpstr>
      <vt:lpstr>Lato Thin</vt:lpstr>
      <vt:lpstr>Segoe UI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Unique Divine</cp:lastModifiedBy>
  <cp:revision>198</cp:revision>
  <dcterms:created xsi:type="dcterms:W3CDTF">2019-07-02T13:39:34Z</dcterms:created>
  <dcterms:modified xsi:type="dcterms:W3CDTF">2021-04-23T23:20:34Z</dcterms:modified>
</cp:coreProperties>
</file>